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7" r:id="rId3"/>
    <p:sldId id="277" r:id="rId4"/>
    <p:sldId id="258" r:id="rId5"/>
    <p:sldId id="259" r:id="rId6"/>
    <p:sldId id="261" r:id="rId7"/>
    <p:sldId id="262" r:id="rId8"/>
    <p:sldId id="263" r:id="rId9"/>
    <p:sldId id="264" r:id="rId10"/>
    <p:sldId id="265" r:id="rId11"/>
    <p:sldId id="266" r:id="rId12"/>
    <p:sldId id="278" r:id="rId13"/>
    <p:sldId id="279" r:id="rId14"/>
    <p:sldId id="280" r:id="rId15"/>
    <p:sldId id="281" r:id="rId16"/>
    <p:sldId id="282" r:id="rId17"/>
    <p:sldId id="283" r:id="rId18"/>
    <p:sldId id="284" r:id="rId19"/>
    <p:sldId id="286" r:id="rId20"/>
    <p:sldId id="285" r:id="rId21"/>
    <p:sldId id="287" r:id="rId22"/>
    <p:sldId id="288" r:id="rId23"/>
    <p:sldId id="290" r:id="rId24"/>
    <p:sldId id="291" r:id="rId25"/>
    <p:sldId id="292" r:id="rId26"/>
    <p:sldId id="293" r:id="rId27"/>
    <p:sldId id="294" r:id="rId28"/>
    <p:sldId id="295"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13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1A6C7-A58E-4351-9671-2A35B5E60821}"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A7130-4CBE-42E6-BDBA-E043C70A093B}" type="slidenum">
              <a:rPr lang="en-US" smtClean="0"/>
              <a:t>‹#›</a:t>
            </a:fld>
            <a:endParaRPr lang="en-US"/>
          </a:p>
        </p:txBody>
      </p:sp>
    </p:spTree>
    <p:extLst>
      <p:ext uri="{BB962C8B-B14F-4D97-AF65-F5344CB8AC3E}">
        <p14:creationId xmlns:p14="http://schemas.microsoft.com/office/powerpoint/2010/main" val="1326671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4A7130-4CBE-42E6-BDBA-E043C70A093B}" type="slidenum">
              <a:rPr lang="en-US" smtClean="0"/>
              <a:t>13</a:t>
            </a:fld>
            <a:endParaRPr lang="en-US"/>
          </a:p>
        </p:txBody>
      </p:sp>
    </p:spTree>
    <p:extLst>
      <p:ext uri="{BB962C8B-B14F-4D97-AF65-F5344CB8AC3E}">
        <p14:creationId xmlns:p14="http://schemas.microsoft.com/office/powerpoint/2010/main" val="175852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E239C-B6FC-40CE-A350-2420A4E94B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FB5A471-B1B0-44A9-A496-7C9DCCD06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C5586FE-D97F-4649-84B5-B4356A778D8A}"/>
              </a:ext>
            </a:extLst>
          </p:cNvPr>
          <p:cNvSpPr>
            <a:spLocks noGrp="1"/>
          </p:cNvSpPr>
          <p:nvPr>
            <p:ph type="dt" sz="half" idx="10"/>
          </p:nvPr>
        </p:nvSpPr>
        <p:spPr/>
        <p:txBody>
          <a:bodyPr/>
          <a:lstStyle/>
          <a:p>
            <a:fld id="{69559AEE-74F4-451D-9D15-6E0E5904A489}" type="datetime1">
              <a:rPr lang="en-US" smtClean="0"/>
              <a:t>10/15/2018</a:t>
            </a:fld>
            <a:endParaRPr lang="en-US"/>
          </a:p>
        </p:txBody>
      </p:sp>
      <p:sp>
        <p:nvSpPr>
          <p:cNvPr id="5" name="Footer Placeholder 4">
            <a:extLst>
              <a:ext uri="{FF2B5EF4-FFF2-40B4-BE49-F238E27FC236}">
                <a16:creationId xmlns:a16="http://schemas.microsoft.com/office/drawing/2014/main" xmlns="" id="{DC9339A7-FBC5-4CA2-85E2-56BEF5988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789716-A068-46D3-ACD4-8AB41AA2FFC5}"/>
              </a:ext>
            </a:extLst>
          </p:cNvPr>
          <p:cNvSpPr>
            <a:spLocks noGrp="1"/>
          </p:cNvSpPr>
          <p:nvPr>
            <p:ph type="sldNum" sz="quarter" idx="12"/>
          </p:nvPr>
        </p:nvSpPr>
        <p:spPr/>
        <p:txBody>
          <a:bodyPr/>
          <a:lstStyle/>
          <a:p>
            <a:fld id="{36CBFCEF-6948-4E8F-B3F3-1AF45B296752}" type="slidenum">
              <a:rPr lang="en-US" smtClean="0"/>
              <a:t>‹#›</a:t>
            </a:fld>
            <a:endParaRPr lang="en-US"/>
          </a:p>
        </p:txBody>
      </p:sp>
    </p:spTree>
    <p:extLst>
      <p:ext uri="{BB962C8B-B14F-4D97-AF65-F5344CB8AC3E}">
        <p14:creationId xmlns:p14="http://schemas.microsoft.com/office/powerpoint/2010/main" val="302912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F7462-9314-4D36-86F0-C4DEA6D1F0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1F2F99-2C3B-4EA5-A64A-254FC5D54A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D417D6-2C28-48D8-B236-C2A85F851C62}"/>
              </a:ext>
            </a:extLst>
          </p:cNvPr>
          <p:cNvSpPr>
            <a:spLocks noGrp="1"/>
          </p:cNvSpPr>
          <p:nvPr>
            <p:ph type="dt" sz="half" idx="10"/>
          </p:nvPr>
        </p:nvSpPr>
        <p:spPr/>
        <p:txBody>
          <a:bodyPr/>
          <a:lstStyle/>
          <a:p>
            <a:fld id="{F59CB7B3-8889-4D34-A339-2B361DE6B629}" type="datetime1">
              <a:rPr lang="en-US" smtClean="0"/>
              <a:t>10/15/2018</a:t>
            </a:fld>
            <a:endParaRPr lang="en-US"/>
          </a:p>
        </p:txBody>
      </p:sp>
      <p:sp>
        <p:nvSpPr>
          <p:cNvPr id="5" name="Footer Placeholder 4">
            <a:extLst>
              <a:ext uri="{FF2B5EF4-FFF2-40B4-BE49-F238E27FC236}">
                <a16:creationId xmlns:a16="http://schemas.microsoft.com/office/drawing/2014/main" xmlns="" id="{9B693612-8F3D-46AE-BE80-F127812C6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C2D616-26CE-417E-857C-336F97F5E607}"/>
              </a:ext>
            </a:extLst>
          </p:cNvPr>
          <p:cNvSpPr>
            <a:spLocks noGrp="1"/>
          </p:cNvSpPr>
          <p:nvPr>
            <p:ph type="sldNum" sz="quarter" idx="12"/>
          </p:nvPr>
        </p:nvSpPr>
        <p:spPr/>
        <p:txBody>
          <a:bodyPr/>
          <a:lstStyle/>
          <a:p>
            <a:fld id="{36CBFCEF-6948-4E8F-B3F3-1AF45B296752}" type="slidenum">
              <a:rPr lang="en-US" smtClean="0"/>
              <a:t>‹#›</a:t>
            </a:fld>
            <a:endParaRPr lang="en-US"/>
          </a:p>
        </p:txBody>
      </p:sp>
    </p:spTree>
    <p:extLst>
      <p:ext uri="{BB962C8B-B14F-4D97-AF65-F5344CB8AC3E}">
        <p14:creationId xmlns:p14="http://schemas.microsoft.com/office/powerpoint/2010/main" val="386154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F3FC1D-8B42-4344-B9F4-3DA4D102EF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72DC943-5110-4DEB-9248-BE8BBBF645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5F5EBB-9979-47C0-937F-EA4BA5CAA0B0}"/>
              </a:ext>
            </a:extLst>
          </p:cNvPr>
          <p:cNvSpPr>
            <a:spLocks noGrp="1"/>
          </p:cNvSpPr>
          <p:nvPr>
            <p:ph type="dt" sz="half" idx="10"/>
          </p:nvPr>
        </p:nvSpPr>
        <p:spPr/>
        <p:txBody>
          <a:bodyPr/>
          <a:lstStyle/>
          <a:p>
            <a:fld id="{34150033-22EA-4BC1-83E8-200EE8CFA07F}" type="datetime1">
              <a:rPr lang="en-US" smtClean="0"/>
              <a:t>10/15/2018</a:t>
            </a:fld>
            <a:endParaRPr lang="en-US"/>
          </a:p>
        </p:txBody>
      </p:sp>
      <p:sp>
        <p:nvSpPr>
          <p:cNvPr id="5" name="Footer Placeholder 4">
            <a:extLst>
              <a:ext uri="{FF2B5EF4-FFF2-40B4-BE49-F238E27FC236}">
                <a16:creationId xmlns:a16="http://schemas.microsoft.com/office/drawing/2014/main" xmlns="" id="{DE0A4351-520D-4415-B863-FD5B72996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899603-F338-4037-A588-57858747A44B}"/>
              </a:ext>
            </a:extLst>
          </p:cNvPr>
          <p:cNvSpPr>
            <a:spLocks noGrp="1"/>
          </p:cNvSpPr>
          <p:nvPr>
            <p:ph type="sldNum" sz="quarter" idx="12"/>
          </p:nvPr>
        </p:nvSpPr>
        <p:spPr/>
        <p:txBody>
          <a:bodyPr/>
          <a:lstStyle/>
          <a:p>
            <a:fld id="{36CBFCEF-6948-4E8F-B3F3-1AF45B296752}" type="slidenum">
              <a:rPr lang="en-US" smtClean="0"/>
              <a:t>‹#›</a:t>
            </a:fld>
            <a:endParaRPr lang="en-US"/>
          </a:p>
        </p:txBody>
      </p:sp>
    </p:spTree>
    <p:extLst>
      <p:ext uri="{BB962C8B-B14F-4D97-AF65-F5344CB8AC3E}">
        <p14:creationId xmlns:p14="http://schemas.microsoft.com/office/powerpoint/2010/main" val="213957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0D4C99-0486-4150-BB85-5F2C95E6E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257511E-1E41-43B7-BC01-38CD621011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663220-A4EB-4261-9D62-D3ADF6842904}"/>
              </a:ext>
            </a:extLst>
          </p:cNvPr>
          <p:cNvSpPr>
            <a:spLocks noGrp="1"/>
          </p:cNvSpPr>
          <p:nvPr>
            <p:ph type="dt" sz="half" idx="10"/>
          </p:nvPr>
        </p:nvSpPr>
        <p:spPr/>
        <p:txBody>
          <a:bodyPr/>
          <a:lstStyle/>
          <a:p>
            <a:fld id="{7319EB9C-1109-4261-9828-95237E18761D}" type="datetime1">
              <a:rPr lang="en-US" smtClean="0"/>
              <a:t>10/15/2018</a:t>
            </a:fld>
            <a:endParaRPr lang="en-US"/>
          </a:p>
        </p:txBody>
      </p:sp>
      <p:sp>
        <p:nvSpPr>
          <p:cNvPr id="5" name="Footer Placeholder 4">
            <a:extLst>
              <a:ext uri="{FF2B5EF4-FFF2-40B4-BE49-F238E27FC236}">
                <a16:creationId xmlns:a16="http://schemas.microsoft.com/office/drawing/2014/main" xmlns="" id="{A3721DDF-2708-4C9A-8EDE-E92A961AF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0898D1-6096-4ACD-B49B-B775D205A3A0}"/>
              </a:ext>
            </a:extLst>
          </p:cNvPr>
          <p:cNvSpPr>
            <a:spLocks noGrp="1"/>
          </p:cNvSpPr>
          <p:nvPr>
            <p:ph type="sldNum" sz="quarter" idx="12"/>
          </p:nvPr>
        </p:nvSpPr>
        <p:spPr/>
        <p:txBody>
          <a:bodyPr/>
          <a:lstStyle/>
          <a:p>
            <a:fld id="{36CBFCEF-6948-4E8F-B3F3-1AF45B296752}" type="slidenum">
              <a:rPr lang="en-US" smtClean="0"/>
              <a:t>‹#›</a:t>
            </a:fld>
            <a:endParaRPr lang="en-US"/>
          </a:p>
        </p:txBody>
      </p:sp>
    </p:spTree>
    <p:extLst>
      <p:ext uri="{BB962C8B-B14F-4D97-AF65-F5344CB8AC3E}">
        <p14:creationId xmlns:p14="http://schemas.microsoft.com/office/powerpoint/2010/main" val="187631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9AC64E-01D3-4D59-AA28-7BE1C47D17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AF53B55-DEA3-46F9-938A-0C405585A8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F643B97-5FCD-4023-B9E6-170DD00C4E19}"/>
              </a:ext>
            </a:extLst>
          </p:cNvPr>
          <p:cNvSpPr>
            <a:spLocks noGrp="1"/>
          </p:cNvSpPr>
          <p:nvPr>
            <p:ph type="dt" sz="half" idx="10"/>
          </p:nvPr>
        </p:nvSpPr>
        <p:spPr/>
        <p:txBody>
          <a:bodyPr/>
          <a:lstStyle/>
          <a:p>
            <a:fld id="{8ED05B20-7459-483D-A7B2-B1B32758CCC2}" type="datetime1">
              <a:rPr lang="en-US" smtClean="0"/>
              <a:t>10/15/2018</a:t>
            </a:fld>
            <a:endParaRPr lang="en-US"/>
          </a:p>
        </p:txBody>
      </p:sp>
      <p:sp>
        <p:nvSpPr>
          <p:cNvPr id="5" name="Footer Placeholder 4">
            <a:extLst>
              <a:ext uri="{FF2B5EF4-FFF2-40B4-BE49-F238E27FC236}">
                <a16:creationId xmlns:a16="http://schemas.microsoft.com/office/drawing/2014/main" xmlns="" id="{1C81868B-BC49-4139-90FA-FA4EB7532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3DC026-7FA6-4803-BB15-900D7CB98FA2}"/>
              </a:ext>
            </a:extLst>
          </p:cNvPr>
          <p:cNvSpPr>
            <a:spLocks noGrp="1"/>
          </p:cNvSpPr>
          <p:nvPr>
            <p:ph type="sldNum" sz="quarter" idx="12"/>
          </p:nvPr>
        </p:nvSpPr>
        <p:spPr/>
        <p:txBody>
          <a:bodyPr/>
          <a:lstStyle/>
          <a:p>
            <a:fld id="{36CBFCEF-6948-4E8F-B3F3-1AF45B296752}" type="slidenum">
              <a:rPr lang="en-US" smtClean="0"/>
              <a:t>‹#›</a:t>
            </a:fld>
            <a:endParaRPr lang="en-US"/>
          </a:p>
        </p:txBody>
      </p:sp>
    </p:spTree>
    <p:extLst>
      <p:ext uri="{BB962C8B-B14F-4D97-AF65-F5344CB8AC3E}">
        <p14:creationId xmlns:p14="http://schemas.microsoft.com/office/powerpoint/2010/main" val="393004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99EFD-DB3D-4FFF-A1EE-1A6AA683F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90934F-59B6-43E4-96E5-AB64DFC440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EB6C110-EDF4-4455-8712-77A93D1CEC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1AD7E3-0BE1-463A-9882-1F2F3A4BE4D1}"/>
              </a:ext>
            </a:extLst>
          </p:cNvPr>
          <p:cNvSpPr>
            <a:spLocks noGrp="1"/>
          </p:cNvSpPr>
          <p:nvPr>
            <p:ph type="dt" sz="half" idx="10"/>
          </p:nvPr>
        </p:nvSpPr>
        <p:spPr/>
        <p:txBody>
          <a:bodyPr/>
          <a:lstStyle/>
          <a:p>
            <a:fld id="{60ABBA77-1B22-47E0-8AF0-07B1623C2F47}" type="datetime1">
              <a:rPr lang="en-US" smtClean="0"/>
              <a:t>10/15/2018</a:t>
            </a:fld>
            <a:endParaRPr lang="en-US"/>
          </a:p>
        </p:txBody>
      </p:sp>
      <p:sp>
        <p:nvSpPr>
          <p:cNvPr id="6" name="Footer Placeholder 5">
            <a:extLst>
              <a:ext uri="{FF2B5EF4-FFF2-40B4-BE49-F238E27FC236}">
                <a16:creationId xmlns:a16="http://schemas.microsoft.com/office/drawing/2014/main" xmlns="" id="{8E775C75-BE27-4300-A4D6-446466107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42EF5E-E1DE-4886-8587-3804DC544331}"/>
              </a:ext>
            </a:extLst>
          </p:cNvPr>
          <p:cNvSpPr>
            <a:spLocks noGrp="1"/>
          </p:cNvSpPr>
          <p:nvPr>
            <p:ph type="sldNum" sz="quarter" idx="12"/>
          </p:nvPr>
        </p:nvSpPr>
        <p:spPr/>
        <p:txBody>
          <a:bodyPr/>
          <a:lstStyle/>
          <a:p>
            <a:fld id="{36CBFCEF-6948-4E8F-B3F3-1AF45B296752}" type="slidenum">
              <a:rPr lang="en-US" smtClean="0"/>
              <a:t>‹#›</a:t>
            </a:fld>
            <a:endParaRPr lang="en-US"/>
          </a:p>
        </p:txBody>
      </p:sp>
    </p:spTree>
    <p:extLst>
      <p:ext uri="{BB962C8B-B14F-4D97-AF65-F5344CB8AC3E}">
        <p14:creationId xmlns:p14="http://schemas.microsoft.com/office/powerpoint/2010/main" val="3394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4AAED-C544-48EF-B3C6-50C55D4EAC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BEB930A-890C-45EA-A8B7-17E46B4C9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393B6E9-CFC1-49DB-830F-367BF9B2A3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99FD963-0264-49AC-9296-60B6DFA3E0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D1B0CC9-944B-4E87-9747-CD555B82D0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A7C9370-99B2-4432-912D-F63C9815126B}"/>
              </a:ext>
            </a:extLst>
          </p:cNvPr>
          <p:cNvSpPr>
            <a:spLocks noGrp="1"/>
          </p:cNvSpPr>
          <p:nvPr>
            <p:ph type="dt" sz="half" idx="10"/>
          </p:nvPr>
        </p:nvSpPr>
        <p:spPr/>
        <p:txBody>
          <a:bodyPr/>
          <a:lstStyle/>
          <a:p>
            <a:fld id="{4F978F06-C098-413B-B031-C0BA94CC4FEB}" type="datetime1">
              <a:rPr lang="en-US" smtClean="0"/>
              <a:t>10/15/2018</a:t>
            </a:fld>
            <a:endParaRPr lang="en-US"/>
          </a:p>
        </p:txBody>
      </p:sp>
      <p:sp>
        <p:nvSpPr>
          <p:cNvPr id="8" name="Footer Placeholder 7">
            <a:extLst>
              <a:ext uri="{FF2B5EF4-FFF2-40B4-BE49-F238E27FC236}">
                <a16:creationId xmlns:a16="http://schemas.microsoft.com/office/drawing/2014/main" xmlns="" id="{B2E125E6-9934-4374-A362-AC178465D7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18E7CB1-5913-49B2-B81A-B3E1AA2DCF49}"/>
              </a:ext>
            </a:extLst>
          </p:cNvPr>
          <p:cNvSpPr>
            <a:spLocks noGrp="1"/>
          </p:cNvSpPr>
          <p:nvPr>
            <p:ph type="sldNum" sz="quarter" idx="12"/>
          </p:nvPr>
        </p:nvSpPr>
        <p:spPr/>
        <p:txBody>
          <a:bodyPr/>
          <a:lstStyle/>
          <a:p>
            <a:fld id="{36CBFCEF-6948-4E8F-B3F3-1AF45B296752}" type="slidenum">
              <a:rPr lang="en-US" smtClean="0"/>
              <a:t>‹#›</a:t>
            </a:fld>
            <a:endParaRPr lang="en-US"/>
          </a:p>
        </p:txBody>
      </p:sp>
    </p:spTree>
    <p:extLst>
      <p:ext uri="{BB962C8B-B14F-4D97-AF65-F5344CB8AC3E}">
        <p14:creationId xmlns:p14="http://schemas.microsoft.com/office/powerpoint/2010/main" val="132267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21CE3D-0F34-4F24-9960-D839AA10C8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BE56318-69D8-492F-A11F-77B6E0051F6F}"/>
              </a:ext>
            </a:extLst>
          </p:cNvPr>
          <p:cNvSpPr>
            <a:spLocks noGrp="1"/>
          </p:cNvSpPr>
          <p:nvPr>
            <p:ph type="dt" sz="half" idx="10"/>
          </p:nvPr>
        </p:nvSpPr>
        <p:spPr/>
        <p:txBody>
          <a:bodyPr/>
          <a:lstStyle/>
          <a:p>
            <a:fld id="{E7F98B2D-21E6-4D66-9859-F9536EAA829E}" type="datetime1">
              <a:rPr lang="en-US" smtClean="0"/>
              <a:t>10/15/2018</a:t>
            </a:fld>
            <a:endParaRPr lang="en-US"/>
          </a:p>
        </p:txBody>
      </p:sp>
      <p:sp>
        <p:nvSpPr>
          <p:cNvPr id="4" name="Footer Placeholder 3">
            <a:extLst>
              <a:ext uri="{FF2B5EF4-FFF2-40B4-BE49-F238E27FC236}">
                <a16:creationId xmlns:a16="http://schemas.microsoft.com/office/drawing/2014/main" xmlns="" id="{A3D69B59-62F8-465A-AEA7-517017455C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BEAB942-BD08-4CC7-AC5D-EAF84614B470}"/>
              </a:ext>
            </a:extLst>
          </p:cNvPr>
          <p:cNvSpPr>
            <a:spLocks noGrp="1"/>
          </p:cNvSpPr>
          <p:nvPr>
            <p:ph type="sldNum" sz="quarter" idx="12"/>
          </p:nvPr>
        </p:nvSpPr>
        <p:spPr/>
        <p:txBody>
          <a:bodyPr/>
          <a:lstStyle/>
          <a:p>
            <a:fld id="{36CBFCEF-6948-4E8F-B3F3-1AF45B296752}" type="slidenum">
              <a:rPr lang="en-US" smtClean="0"/>
              <a:t>‹#›</a:t>
            </a:fld>
            <a:endParaRPr lang="en-US"/>
          </a:p>
        </p:txBody>
      </p:sp>
    </p:spTree>
    <p:extLst>
      <p:ext uri="{BB962C8B-B14F-4D97-AF65-F5344CB8AC3E}">
        <p14:creationId xmlns:p14="http://schemas.microsoft.com/office/powerpoint/2010/main" val="380247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7352AE-5B7A-4613-A86D-9585280D5B96}"/>
              </a:ext>
            </a:extLst>
          </p:cNvPr>
          <p:cNvSpPr>
            <a:spLocks noGrp="1"/>
          </p:cNvSpPr>
          <p:nvPr>
            <p:ph type="dt" sz="half" idx="10"/>
          </p:nvPr>
        </p:nvSpPr>
        <p:spPr/>
        <p:txBody>
          <a:bodyPr/>
          <a:lstStyle/>
          <a:p>
            <a:fld id="{8EBF484E-5D8B-48AA-8FF7-CA2F5FAEE4FA}" type="datetime1">
              <a:rPr lang="en-US" smtClean="0"/>
              <a:t>10/15/2018</a:t>
            </a:fld>
            <a:endParaRPr lang="en-US"/>
          </a:p>
        </p:txBody>
      </p:sp>
      <p:sp>
        <p:nvSpPr>
          <p:cNvPr id="3" name="Footer Placeholder 2">
            <a:extLst>
              <a:ext uri="{FF2B5EF4-FFF2-40B4-BE49-F238E27FC236}">
                <a16:creationId xmlns:a16="http://schemas.microsoft.com/office/drawing/2014/main" xmlns="" id="{D0F28131-2519-4CEE-A7CF-6526D3C9D9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F876A09-78D6-432D-8318-3AF8F9F94300}"/>
              </a:ext>
            </a:extLst>
          </p:cNvPr>
          <p:cNvSpPr>
            <a:spLocks noGrp="1"/>
          </p:cNvSpPr>
          <p:nvPr>
            <p:ph type="sldNum" sz="quarter" idx="12"/>
          </p:nvPr>
        </p:nvSpPr>
        <p:spPr/>
        <p:txBody>
          <a:bodyPr/>
          <a:lstStyle/>
          <a:p>
            <a:fld id="{36CBFCEF-6948-4E8F-B3F3-1AF45B296752}" type="slidenum">
              <a:rPr lang="en-US" smtClean="0"/>
              <a:t>‹#›</a:t>
            </a:fld>
            <a:endParaRPr lang="en-US"/>
          </a:p>
        </p:txBody>
      </p:sp>
    </p:spTree>
    <p:extLst>
      <p:ext uri="{BB962C8B-B14F-4D97-AF65-F5344CB8AC3E}">
        <p14:creationId xmlns:p14="http://schemas.microsoft.com/office/powerpoint/2010/main" val="260080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F8223-7CC4-441F-9A3C-8BC3EF403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E1CA52A-DE50-4B06-A6FF-2FB9BE1D0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0D75760-FC75-4CAD-98D7-6665A4E9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00BD50A-BB03-46B9-91BD-0D9076E4460B}"/>
              </a:ext>
            </a:extLst>
          </p:cNvPr>
          <p:cNvSpPr>
            <a:spLocks noGrp="1"/>
          </p:cNvSpPr>
          <p:nvPr>
            <p:ph type="dt" sz="half" idx="10"/>
          </p:nvPr>
        </p:nvSpPr>
        <p:spPr/>
        <p:txBody>
          <a:bodyPr/>
          <a:lstStyle/>
          <a:p>
            <a:fld id="{4553D91F-4788-486A-894D-AE088E6D3A96}" type="datetime1">
              <a:rPr lang="en-US" smtClean="0"/>
              <a:t>10/15/2018</a:t>
            </a:fld>
            <a:endParaRPr lang="en-US"/>
          </a:p>
        </p:txBody>
      </p:sp>
      <p:sp>
        <p:nvSpPr>
          <p:cNvPr id="6" name="Footer Placeholder 5">
            <a:extLst>
              <a:ext uri="{FF2B5EF4-FFF2-40B4-BE49-F238E27FC236}">
                <a16:creationId xmlns:a16="http://schemas.microsoft.com/office/drawing/2014/main" xmlns="" id="{A16A90C3-B912-494F-894F-BD4FC29A8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3BCC60D-71D5-47B3-A29D-8BEF63DC04F1}"/>
              </a:ext>
            </a:extLst>
          </p:cNvPr>
          <p:cNvSpPr>
            <a:spLocks noGrp="1"/>
          </p:cNvSpPr>
          <p:nvPr>
            <p:ph type="sldNum" sz="quarter" idx="12"/>
          </p:nvPr>
        </p:nvSpPr>
        <p:spPr/>
        <p:txBody>
          <a:bodyPr/>
          <a:lstStyle/>
          <a:p>
            <a:fld id="{36CBFCEF-6948-4E8F-B3F3-1AF45B296752}" type="slidenum">
              <a:rPr lang="en-US" smtClean="0"/>
              <a:t>‹#›</a:t>
            </a:fld>
            <a:endParaRPr lang="en-US"/>
          </a:p>
        </p:txBody>
      </p:sp>
    </p:spTree>
    <p:extLst>
      <p:ext uri="{BB962C8B-B14F-4D97-AF65-F5344CB8AC3E}">
        <p14:creationId xmlns:p14="http://schemas.microsoft.com/office/powerpoint/2010/main" val="74454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C6AF61-0693-4435-A50E-0384DD7A5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9FEFB8E-7DBA-412E-AAB0-FBB2872C3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940138E-C8A2-41DF-A05F-A3742FA2B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EFE17DD-A3E7-49E8-8C4A-8F98AC22E464}"/>
              </a:ext>
            </a:extLst>
          </p:cNvPr>
          <p:cNvSpPr>
            <a:spLocks noGrp="1"/>
          </p:cNvSpPr>
          <p:nvPr>
            <p:ph type="dt" sz="half" idx="10"/>
          </p:nvPr>
        </p:nvSpPr>
        <p:spPr/>
        <p:txBody>
          <a:bodyPr/>
          <a:lstStyle/>
          <a:p>
            <a:fld id="{FC98DA87-A939-42A8-9942-085279A4DEFD}" type="datetime1">
              <a:rPr lang="en-US" smtClean="0"/>
              <a:t>10/15/2018</a:t>
            </a:fld>
            <a:endParaRPr lang="en-US"/>
          </a:p>
        </p:txBody>
      </p:sp>
      <p:sp>
        <p:nvSpPr>
          <p:cNvPr id="6" name="Footer Placeholder 5">
            <a:extLst>
              <a:ext uri="{FF2B5EF4-FFF2-40B4-BE49-F238E27FC236}">
                <a16:creationId xmlns:a16="http://schemas.microsoft.com/office/drawing/2014/main" xmlns="" id="{F9E4EDDE-E6B8-4E6B-8D3E-B566AC07B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A0A96D-ADFD-417F-BE43-B74518D09351}"/>
              </a:ext>
            </a:extLst>
          </p:cNvPr>
          <p:cNvSpPr>
            <a:spLocks noGrp="1"/>
          </p:cNvSpPr>
          <p:nvPr>
            <p:ph type="sldNum" sz="quarter" idx="12"/>
          </p:nvPr>
        </p:nvSpPr>
        <p:spPr/>
        <p:txBody>
          <a:bodyPr/>
          <a:lstStyle/>
          <a:p>
            <a:fld id="{36CBFCEF-6948-4E8F-B3F3-1AF45B296752}" type="slidenum">
              <a:rPr lang="en-US" smtClean="0"/>
              <a:t>‹#›</a:t>
            </a:fld>
            <a:endParaRPr lang="en-US"/>
          </a:p>
        </p:txBody>
      </p:sp>
    </p:spTree>
    <p:extLst>
      <p:ext uri="{BB962C8B-B14F-4D97-AF65-F5344CB8AC3E}">
        <p14:creationId xmlns:p14="http://schemas.microsoft.com/office/powerpoint/2010/main" val="25924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2D35869-10EA-42E7-89E4-359872A3E1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66993F-A570-48C0-9F82-81C9F41643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FB1E7F-D287-4779-A188-CEB080B7A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26B6-6611-4908-9752-CD4F1E4B6396}" type="datetime1">
              <a:rPr lang="en-US" smtClean="0"/>
              <a:t>10/15/2018</a:t>
            </a:fld>
            <a:endParaRPr lang="en-US"/>
          </a:p>
        </p:txBody>
      </p:sp>
      <p:sp>
        <p:nvSpPr>
          <p:cNvPr id="5" name="Footer Placeholder 4">
            <a:extLst>
              <a:ext uri="{FF2B5EF4-FFF2-40B4-BE49-F238E27FC236}">
                <a16:creationId xmlns:a16="http://schemas.microsoft.com/office/drawing/2014/main" xmlns="" id="{1D49820E-0A0C-41F0-88FB-EACEEA813B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09F73BC-CEFE-4FFD-B0E4-856AF3609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BFCEF-6948-4E8F-B3F3-1AF45B296752}" type="slidenum">
              <a:rPr lang="en-US" smtClean="0"/>
              <a:t>‹#›</a:t>
            </a:fld>
            <a:endParaRPr lang="en-US"/>
          </a:p>
        </p:txBody>
      </p:sp>
    </p:spTree>
    <p:extLst>
      <p:ext uri="{BB962C8B-B14F-4D97-AF65-F5344CB8AC3E}">
        <p14:creationId xmlns:p14="http://schemas.microsoft.com/office/powerpoint/2010/main" val="147909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66711-28F3-401E-82F0-CB4F340A1672}"/>
              </a:ext>
            </a:extLst>
          </p:cNvPr>
          <p:cNvSpPr>
            <a:spLocks noGrp="1"/>
          </p:cNvSpPr>
          <p:nvPr>
            <p:ph type="ctrTitle"/>
          </p:nvPr>
        </p:nvSpPr>
        <p:spPr/>
        <p:txBody>
          <a:bodyPr/>
          <a:lstStyle/>
          <a:p>
            <a:r>
              <a:rPr lang="en-US" dirty="0"/>
              <a:t>Exam 2 Review</a:t>
            </a:r>
            <a:br>
              <a:rPr lang="en-US" dirty="0"/>
            </a:br>
            <a:r>
              <a:rPr lang="en-US" sz="4400" dirty="0"/>
              <a:t>Chemical Equilibria and Acids &amp; Bases</a:t>
            </a:r>
          </a:p>
        </p:txBody>
      </p:sp>
      <p:sp>
        <p:nvSpPr>
          <p:cNvPr id="3" name="Subtitle 2">
            <a:extLst>
              <a:ext uri="{FF2B5EF4-FFF2-40B4-BE49-F238E27FC236}">
                <a16:creationId xmlns:a16="http://schemas.microsoft.com/office/drawing/2014/main" xmlns="" id="{77EA2EE4-50FC-4895-967B-BFCB7B11F57C}"/>
              </a:ext>
            </a:extLst>
          </p:cNvPr>
          <p:cNvSpPr>
            <a:spLocks noGrp="1"/>
          </p:cNvSpPr>
          <p:nvPr>
            <p:ph type="subTitle" idx="1"/>
          </p:nvPr>
        </p:nvSpPr>
        <p:spPr/>
        <p:txBody>
          <a:bodyPr/>
          <a:lstStyle/>
          <a:p>
            <a:r>
              <a:rPr lang="en-US" dirty="0"/>
              <a:t>Geoffrey Geberth 10/1/18</a:t>
            </a:r>
          </a:p>
        </p:txBody>
      </p:sp>
    </p:spTree>
    <p:extLst>
      <p:ext uri="{BB962C8B-B14F-4D97-AF65-F5344CB8AC3E}">
        <p14:creationId xmlns:p14="http://schemas.microsoft.com/office/powerpoint/2010/main" val="193795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B1155-BEB7-4DCB-850B-26951E09DA71}"/>
              </a:ext>
            </a:extLst>
          </p:cNvPr>
          <p:cNvSpPr>
            <a:spLocks noGrp="1"/>
          </p:cNvSpPr>
          <p:nvPr>
            <p:ph type="title"/>
          </p:nvPr>
        </p:nvSpPr>
        <p:spPr/>
        <p:txBody>
          <a:bodyPr/>
          <a:lstStyle/>
          <a:p>
            <a:r>
              <a:rPr lang="en-US" dirty="0"/>
              <a:t>Let’s look at this equation more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4B00BD6-A1F0-456D-A0D6-23C91F10957C}"/>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𝐾</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ea typeface="Cambria Math" panose="02040503050406030204" pitchFamily="18" charset="0"/>
                                  </a:rPr>
                                  <m:t>𝑟</m:t>
                                </m:r>
                              </m:sub>
                              <m:sup>
                                <m:r>
                                  <a:rPr lang="en-US" i="1">
                                    <a:latin typeface="Cambria Math" panose="02040503050406030204" pitchFamily="18" charset="0"/>
                                    <a:ea typeface="Cambria Math" panose="02040503050406030204" pitchFamily="18" charset="0"/>
                                  </a:rPr>
                                  <m:t>°</m:t>
                                </m:r>
                              </m:sup>
                            </m:sSubSup>
                          </m:num>
                          <m:den>
                            <m:r>
                              <a:rPr lang="en-US" i="1">
                                <a:latin typeface="Cambria Math" panose="02040503050406030204" pitchFamily="18" charset="0"/>
                              </a:rPr>
                              <m:t>𝑅𝑇</m:t>
                            </m:r>
                          </m:den>
                        </m:f>
                      </m:sup>
                    </m:sSup>
                  </m:oMath>
                </a14:m>
                <a:endParaRPr lang="en-US" dirty="0"/>
              </a:p>
              <a:p>
                <a:r>
                  <a:rPr lang="en-US" dirty="0"/>
                  <a:t>If </a:t>
                </a:r>
                <a14:m>
                  <m:oMath xmlns:m="http://schemas.openxmlformats.org/officeDocument/2006/math">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ea typeface="Cambria Math" panose="02040503050406030204" pitchFamily="18" charset="0"/>
                          </a:rPr>
                          <m:t>𝑟</m:t>
                        </m:r>
                      </m:sub>
                      <m:sup>
                        <m:r>
                          <a:rPr lang="en-US" i="1">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=0</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K</m:t>
                    </m:r>
                    <m:r>
                      <a:rPr lang="en-US" b="0" i="0" smtClean="0">
                        <a:latin typeface="Cambria Math" panose="02040503050406030204" pitchFamily="18" charset="0"/>
                        <a:ea typeface="Cambria Math" panose="02040503050406030204" pitchFamily="18" charset="0"/>
                      </a:rPr>
                      <m:t>=1</m:t>
                    </m:r>
                  </m:oMath>
                </a14:m>
                <a:endParaRPr lang="en-US" dirty="0"/>
              </a:p>
              <a:p>
                <a:r>
                  <a:rPr lang="en-US" dirty="0"/>
                  <a:t>Temperature can change the equilibrium point!</a:t>
                </a:r>
              </a:p>
              <a:p>
                <a:pPr lvl="1"/>
                <a:r>
                  <a:rPr lang="en-US" dirty="0"/>
                  <a:t>Direction depends on </a:t>
                </a: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𝑟𝑥𝑛</m:t>
                        </m:r>
                      </m:sub>
                    </m:sSub>
                  </m:oMath>
                </a14:m>
                <a:endParaRPr lang="en-US" dirty="0"/>
              </a:p>
              <a:p>
                <a:pPr lvl="1"/>
                <a:r>
                  <a:rPr lang="en-US" dirty="0"/>
                  <a:t>Endothermic (ΔH &gt; 0), increased T increases K</a:t>
                </a:r>
              </a:p>
              <a:p>
                <a:pPr lvl="1"/>
                <a:r>
                  <a:rPr lang="en-US" dirty="0"/>
                  <a:t>Exothermic (ΔH &lt; 0), increased T decreases K</a:t>
                </a:r>
              </a:p>
            </p:txBody>
          </p:sp>
        </mc:Choice>
        <mc:Fallback xmlns="">
          <p:sp>
            <p:nvSpPr>
              <p:cNvPr id="3" name="Content Placeholder 2">
                <a:extLst>
                  <a:ext uri="{FF2B5EF4-FFF2-40B4-BE49-F238E27FC236}">
                    <a16:creationId xmlns:a16="http://schemas.microsoft.com/office/drawing/2014/main" id="{34B00BD6-A1F0-456D-A0D6-23C91F10957C}"/>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10</a:t>
            </a:fld>
            <a:endParaRPr lang="en-US"/>
          </a:p>
        </p:txBody>
      </p:sp>
    </p:spTree>
    <p:extLst>
      <p:ext uri="{BB962C8B-B14F-4D97-AF65-F5344CB8AC3E}">
        <p14:creationId xmlns:p14="http://schemas.microsoft.com/office/powerpoint/2010/main" val="3119843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34F1F8-9F48-40FE-BCF3-895426280842}"/>
              </a:ext>
            </a:extLst>
          </p:cNvPr>
          <p:cNvSpPr>
            <a:spLocks noGrp="1"/>
          </p:cNvSpPr>
          <p:nvPr>
            <p:ph type="title"/>
          </p:nvPr>
        </p:nvSpPr>
        <p:spPr/>
        <p:txBody>
          <a:bodyPr/>
          <a:lstStyle/>
          <a:p>
            <a:r>
              <a:rPr lang="en-US" dirty="0"/>
              <a:t>RICE tables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2703A595-99C6-4E60-8CCB-1C590EAF2E77}"/>
                  </a:ext>
                </a:extLst>
              </p:cNvPr>
              <p:cNvSpPr>
                <a:spLocks noGrp="1"/>
              </p:cNvSpPr>
              <p:nvPr>
                <p:ph idx="1"/>
              </p:nvPr>
            </p:nvSpPr>
            <p:spPr/>
            <p:txBody>
              <a:bodyPr/>
              <a:lstStyle/>
              <a:p>
                <a:r>
                  <a:rPr lang="en-US" dirty="0"/>
                  <a:t>How we solve for changes in a system towards equilibrium</a:t>
                </a:r>
              </a:p>
              <a:p>
                <a:pPr lvl="1"/>
                <a:r>
                  <a:rPr lang="en-US" dirty="0"/>
                  <a:t>R:  </a:t>
                </a:r>
                <a:r>
                  <a:rPr lang="en-US" b="1" dirty="0"/>
                  <a:t>Reaction</a:t>
                </a:r>
              </a:p>
              <a:p>
                <a:pPr lvl="1"/>
                <a:r>
                  <a:rPr lang="en-US" dirty="0"/>
                  <a:t>I:  </a:t>
                </a:r>
                <a:r>
                  <a:rPr lang="en-US" b="1" dirty="0"/>
                  <a:t>Initial Conditions</a:t>
                </a:r>
                <a:endParaRPr lang="en-US" dirty="0"/>
              </a:p>
              <a:p>
                <a:pPr lvl="1"/>
                <a:r>
                  <a:rPr lang="en-US" dirty="0"/>
                  <a:t>C:  </a:t>
                </a:r>
                <a:r>
                  <a:rPr lang="en-US" b="1" dirty="0"/>
                  <a:t>Change</a:t>
                </a:r>
                <a:endParaRPr lang="en-US" dirty="0"/>
              </a:p>
              <a:p>
                <a:pPr lvl="1"/>
                <a:r>
                  <a:rPr lang="en-US" dirty="0"/>
                  <a:t>E:  </a:t>
                </a:r>
                <a:r>
                  <a:rPr lang="en-US" b="1" dirty="0"/>
                  <a:t>Equilibrium</a:t>
                </a:r>
                <a:endParaRPr lang="en-US" dirty="0"/>
              </a:p>
              <a:p>
                <a:r>
                  <a:rPr lang="en-US" dirty="0"/>
                  <a:t>Example: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𝐶</m:t>
                    </m:r>
                  </m:oMath>
                </a14:m>
                <a:r>
                  <a:rPr lang="en-US" dirty="0"/>
                  <a:t> initially at .1 M in A and B (no C present)</a:t>
                </a:r>
              </a:p>
            </p:txBody>
          </p:sp>
        </mc:Choice>
        <mc:Fallback xmlns="">
          <p:sp>
            <p:nvSpPr>
              <p:cNvPr id="3" name="Content Placeholder 2">
                <a:extLst>
                  <a:ext uri="{FF2B5EF4-FFF2-40B4-BE49-F238E27FC236}">
                    <a16:creationId xmlns:a16="http://schemas.microsoft.com/office/drawing/2014/main" id="{2703A595-99C6-4E60-8CCB-1C590EAF2E7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96D9ED10-E964-457F-AB82-A0B51027212B}"/>
              </a:ext>
            </a:extLst>
          </p:cNvPr>
          <p:cNvPicPr>
            <a:picLocks noChangeAspect="1"/>
          </p:cNvPicPr>
          <p:nvPr/>
        </p:nvPicPr>
        <p:blipFill>
          <a:blip r:embed="rId3"/>
          <a:stretch>
            <a:fillRect/>
          </a:stretch>
        </p:blipFill>
        <p:spPr>
          <a:xfrm>
            <a:off x="802464" y="4478215"/>
            <a:ext cx="10551336" cy="2379785"/>
          </a:xfrm>
          <a:prstGeom prst="rect">
            <a:avLst/>
          </a:prstGeom>
        </p:spPr>
      </p:pic>
      <p:sp>
        <p:nvSpPr>
          <p:cNvPr id="5" name="Slide Number Placeholder 4"/>
          <p:cNvSpPr>
            <a:spLocks noGrp="1"/>
          </p:cNvSpPr>
          <p:nvPr>
            <p:ph type="sldNum" sz="quarter" idx="12"/>
          </p:nvPr>
        </p:nvSpPr>
        <p:spPr/>
        <p:txBody>
          <a:bodyPr/>
          <a:lstStyle/>
          <a:p>
            <a:fld id="{36CBFCEF-6948-4E8F-B3F3-1AF45B296752}" type="slidenum">
              <a:rPr lang="en-US" smtClean="0"/>
              <a:t>11</a:t>
            </a:fld>
            <a:endParaRPr lang="en-US"/>
          </a:p>
        </p:txBody>
      </p:sp>
    </p:spTree>
    <p:extLst>
      <p:ext uri="{BB962C8B-B14F-4D97-AF65-F5344CB8AC3E}">
        <p14:creationId xmlns:p14="http://schemas.microsoft.com/office/powerpoint/2010/main" val="849708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86CEE-C4DD-4425-AA7A-9F73E6D5D675}"/>
              </a:ext>
            </a:extLst>
          </p:cNvPr>
          <p:cNvSpPr>
            <a:spLocks noGrp="1"/>
          </p:cNvSpPr>
          <p:nvPr>
            <p:ph type="title"/>
          </p:nvPr>
        </p:nvSpPr>
        <p:spPr/>
        <p:txBody>
          <a:bodyPr/>
          <a:lstStyle/>
          <a:p>
            <a:r>
              <a:rPr lang="en-US" dirty="0" err="1"/>
              <a:t>Van’t</a:t>
            </a:r>
            <a:r>
              <a:rPr lang="en-US" dirty="0"/>
              <a:t> Hoff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B9635649-8B4C-40AA-B0BD-73F92881D58E}"/>
                  </a:ext>
                </a:extLst>
              </p:cNvPr>
              <p:cNvSpPr>
                <a:spLocks noGrp="1"/>
              </p:cNvSpPr>
              <p:nvPr>
                <p:ph idx="1"/>
              </p:nvPr>
            </p:nvSpPr>
            <p:spPr/>
            <p:txBody>
              <a:bodyPr/>
              <a:lstStyle/>
              <a:p>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rPr>
                              <m:t>𝑅</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den>
                            </m:f>
                          </m:e>
                        </m:d>
                      </m:e>
                    </m:func>
                  </m:oMath>
                </a14:m>
                <a:endParaRPr lang="en-US" dirty="0"/>
              </a:p>
              <a:p>
                <a:r>
                  <a:rPr lang="en-US" dirty="0"/>
                  <a:t>Laid out just like Clausius-Clapeyron Eqn.</a:t>
                </a:r>
              </a:p>
              <a:p>
                <a:r>
                  <a:rPr lang="en-US" dirty="0"/>
                  <a:t>Used to find K at new temperatures</a:t>
                </a:r>
              </a:p>
              <a:p>
                <a:r>
                  <a:rPr lang="en-US" dirty="0"/>
                  <a:t>Make sure you use the right units of R and keep your T’s and K’s in agreement!</a:t>
                </a:r>
              </a:p>
            </p:txBody>
          </p:sp>
        </mc:Choice>
        <mc:Fallback xmlns="">
          <p:sp>
            <p:nvSpPr>
              <p:cNvPr id="3" name="Content Placeholder 2">
                <a:extLst>
                  <a:ext uri="{FF2B5EF4-FFF2-40B4-BE49-F238E27FC236}">
                    <a16:creationId xmlns:a16="http://schemas.microsoft.com/office/drawing/2014/main" id="{B9635649-8B4C-40AA-B0BD-73F92881D58E}"/>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12</a:t>
            </a:fld>
            <a:endParaRPr lang="en-US"/>
          </a:p>
        </p:txBody>
      </p:sp>
    </p:spTree>
    <p:extLst>
      <p:ext uri="{BB962C8B-B14F-4D97-AF65-F5344CB8AC3E}">
        <p14:creationId xmlns:p14="http://schemas.microsoft.com/office/powerpoint/2010/main" val="2338483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C87FF-EA32-4AF2-974F-E5345325FEC0}"/>
              </a:ext>
            </a:extLst>
          </p:cNvPr>
          <p:cNvSpPr>
            <a:spLocks noGrp="1"/>
          </p:cNvSpPr>
          <p:nvPr>
            <p:ph type="title"/>
          </p:nvPr>
        </p:nvSpPr>
        <p:spPr/>
        <p:txBody>
          <a:bodyPr/>
          <a:lstStyle/>
          <a:p>
            <a:r>
              <a:rPr lang="en-US" dirty="0"/>
              <a:t>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90C3B869-7171-4D5E-AED1-7350719FACDE}"/>
                  </a:ext>
                </a:extLst>
              </p:cNvPr>
              <p:cNvSpPr>
                <a:spLocks noGrp="1"/>
              </p:cNvSpPr>
              <p:nvPr>
                <p:ph idx="1"/>
              </p:nvPr>
            </p:nvSpPr>
            <p:spPr/>
            <p:txBody>
              <a:bodyPr/>
              <a:lstStyle/>
              <a:p>
                <a:r>
                  <a:rPr lang="en-US" dirty="0"/>
                  <a:t>Arrhenious</a:t>
                </a:r>
              </a:p>
              <a:p>
                <a:pPr lvl="1"/>
                <a:r>
                  <a:rPr lang="en-US" dirty="0"/>
                  <a:t>Acid produces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3</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oMath>
                </a14:m>
                <a:r>
                  <a:rPr lang="en-US" dirty="0"/>
                  <a:t> ions in water</a:t>
                </a:r>
              </a:p>
              <a:p>
                <a:pPr lvl="1"/>
                <a:r>
                  <a:rPr lang="en-US" dirty="0"/>
                  <a:t>Base produces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𝑂𝐻</m:t>
                        </m:r>
                      </m:e>
                      <m:sup>
                        <m:r>
                          <a:rPr lang="en-US" b="0" i="1" smtClean="0">
                            <a:latin typeface="Cambria Math" panose="02040503050406030204" pitchFamily="18" charset="0"/>
                          </a:rPr>
                          <m:t>−</m:t>
                        </m:r>
                      </m:sup>
                    </m:sSup>
                  </m:oMath>
                </a14:m>
                <a:r>
                  <a:rPr lang="en-US" dirty="0"/>
                  <a:t> ions in water</a:t>
                </a:r>
              </a:p>
              <a:p>
                <a:r>
                  <a:rPr lang="en-US" dirty="0"/>
                  <a:t>Bronsted-Lowry</a:t>
                </a:r>
              </a:p>
              <a:p>
                <a:pPr lvl="1"/>
                <a:r>
                  <a:rPr lang="en-US" dirty="0"/>
                  <a:t>Acid is a proton </a:t>
                </a:r>
                <a:r>
                  <a:rPr lang="en-US" b="1" dirty="0"/>
                  <a:t>donor</a:t>
                </a:r>
                <a:endParaRPr lang="en-US" dirty="0"/>
              </a:p>
              <a:p>
                <a:pPr lvl="1"/>
                <a:r>
                  <a:rPr lang="en-US" dirty="0"/>
                  <a:t>Base is a proton </a:t>
                </a:r>
                <a:r>
                  <a:rPr lang="en-US" b="1" dirty="0"/>
                  <a:t>acceptor</a:t>
                </a:r>
                <a:endParaRPr lang="en-US" dirty="0"/>
              </a:p>
              <a:p>
                <a:r>
                  <a:rPr lang="en-US" dirty="0"/>
                  <a:t>Lewis</a:t>
                </a:r>
              </a:p>
              <a:p>
                <a:pPr lvl="1"/>
                <a:r>
                  <a:rPr lang="en-US" dirty="0"/>
                  <a:t>Acid is an </a:t>
                </a:r>
                <a:r>
                  <a:rPr lang="en-US" b="1" dirty="0"/>
                  <a:t>electron pair acceptor</a:t>
                </a:r>
                <a:endParaRPr lang="en-US" dirty="0"/>
              </a:p>
              <a:p>
                <a:pPr lvl="1"/>
                <a:r>
                  <a:rPr lang="en-US" dirty="0"/>
                  <a:t>Base is an </a:t>
                </a:r>
                <a:r>
                  <a:rPr lang="en-US" b="1" dirty="0"/>
                  <a:t>electron pair donor</a:t>
                </a:r>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90C3B869-7171-4D5E-AED1-7350719FACDE}"/>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13</a:t>
            </a:fld>
            <a:endParaRPr lang="en-US"/>
          </a:p>
        </p:txBody>
      </p:sp>
    </p:spTree>
    <p:extLst>
      <p:ext uri="{BB962C8B-B14F-4D97-AF65-F5344CB8AC3E}">
        <p14:creationId xmlns:p14="http://schemas.microsoft.com/office/powerpoint/2010/main" val="3520669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FE7BE-68C3-4567-B3DA-1D8B839D6371}"/>
              </a:ext>
            </a:extLst>
          </p:cNvPr>
          <p:cNvSpPr>
            <a:spLocks noGrp="1"/>
          </p:cNvSpPr>
          <p:nvPr>
            <p:ph type="title"/>
          </p:nvPr>
        </p:nvSpPr>
        <p:spPr/>
        <p:txBody>
          <a:bodyPr/>
          <a:lstStyle/>
          <a:p>
            <a:r>
              <a:rPr lang="en-US" dirty="0"/>
              <a:t>Auto-ionization of Water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6ED3ECAF-A377-4EFF-8D24-0792B07F1B3B}"/>
                  </a:ext>
                </a:extLst>
              </p:cNvPr>
              <p:cNvSpPr>
                <a:spLocks noGrp="1"/>
              </p:cNvSpPr>
              <p:nvPr>
                <p:ph idx="1"/>
              </p:nvPr>
            </p:nvSpPr>
            <p:spPr/>
            <p:txBody>
              <a:bodyPr/>
              <a:lstStyle/>
              <a:p>
                <a:r>
                  <a:rPr lang="en-US" dirty="0"/>
                  <a:t>Water is naturally an equilibrium</a:t>
                </a:r>
              </a:p>
              <a:p>
                <a:pPr lvl="1"/>
                <a14:m>
                  <m:oMath xmlns:m="http://schemas.openxmlformats.org/officeDocument/2006/math">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3</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𝑂</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𝑎𝑞</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𝑂𝐻</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𝑎𝑞</m:t>
                    </m:r>
                    <m:r>
                      <a:rPr lang="en-US" b="0" i="1" smtClean="0">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𝑤</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e>
                    </m:d>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𝑂𝐻</m:t>
                            </m:r>
                          </m:e>
                          <m:sup>
                            <m:r>
                              <a:rPr lang="en-US" b="0" i="1" smtClean="0">
                                <a:latin typeface="Cambria Math" panose="02040503050406030204" pitchFamily="18" charset="0"/>
                              </a:rPr>
                              <m:t>−</m:t>
                            </m:r>
                          </m:sup>
                        </m:sSup>
                      </m:e>
                    </m:d>
                    <m:r>
                      <a:rPr lang="en-US" b="1" i="0" smtClean="0">
                        <a:latin typeface="Cambria Math" panose="02040503050406030204" pitchFamily="18" charset="0"/>
                      </a:rPr>
                      <m:t>=</m:t>
                    </m:r>
                    <m:r>
                      <a:rPr lang="en-US" b="1" i="0" smtClean="0">
                        <a:latin typeface="Cambria Math" panose="02040503050406030204" pitchFamily="18" charset="0"/>
                      </a:rPr>
                      <m:t>𝟏</m:t>
                    </m:r>
                    <m:r>
                      <a:rPr lang="en-US" b="1" i="0" smtClean="0">
                        <a:latin typeface="Cambria Math" panose="02040503050406030204" pitchFamily="18" charset="0"/>
                      </a:rPr>
                      <m:t>∗</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𝟏𝟎</m:t>
                        </m:r>
                      </m:e>
                      <m:sup>
                        <m:r>
                          <a:rPr lang="en-US" b="1" i="0" smtClean="0">
                            <a:latin typeface="Cambria Math" panose="02040503050406030204" pitchFamily="18" charset="0"/>
                          </a:rPr>
                          <m:t>−</m:t>
                        </m:r>
                        <m:r>
                          <a:rPr lang="en-US" b="1" i="0" smtClean="0">
                            <a:latin typeface="Cambria Math" panose="02040503050406030204" pitchFamily="18" charset="0"/>
                          </a:rPr>
                          <m:t>𝟏𝟒</m:t>
                        </m:r>
                      </m:sup>
                    </m:sSup>
                    <m:r>
                      <a:rPr lang="en-US" b="0" i="0" smtClean="0">
                        <a:latin typeface="Cambria Math" panose="02040503050406030204" pitchFamily="18" charset="0"/>
                      </a:rPr>
                      <m:t> </m:t>
                    </m:r>
                    <m:r>
                      <m:rPr>
                        <m:sty m:val="p"/>
                      </m:rPr>
                      <a:rPr lang="en-US" b="0" i="0" smtClean="0">
                        <a:latin typeface="Cambria Math" panose="02040503050406030204" pitchFamily="18" charset="0"/>
                      </a:rPr>
                      <m:t>at</m:t>
                    </m:r>
                    <m:r>
                      <a:rPr lang="en-US" b="0" i="0" smtClean="0">
                        <a:latin typeface="Cambria Math" panose="02040503050406030204" pitchFamily="18" charset="0"/>
                      </a:rPr>
                      <m:t> </m:t>
                    </m:r>
                    <m:r>
                      <m:rPr>
                        <m:sty m:val="p"/>
                      </m:rPr>
                      <a:rPr lang="en-US" b="0" i="0" smtClean="0">
                        <a:latin typeface="Cambria Math" panose="02040503050406030204" pitchFamily="18" charset="0"/>
                      </a:rPr>
                      <m:t>room</m:t>
                    </m:r>
                    <m:r>
                      <a:rPr lang="en-US" b="0" i="0" smtClean="0">
                        <a:latin typeface="Cambria Math" panose="02040503050406030204" pitchFamily="18" charset="0"/>
                      </a:rPr>
                      <m:t> </m:t>
                    </m:r>
                    <m:r>
                      <m:rPr>
                        <m:sty m:val="p"/>
                      </m:rPr>
                      <a:rPr lang="en-US" b="0" i="0" smtClean="0">
                        <a:latin typeface="Cambria Math" panose="02040503050406030204" pitchFamily="18" charset="0"/>
                      </a:rPr>
                      <m:t>temperature</m:t>
                    </m:r>
                    <m:r>
                      <a:rPr lang="en-US" b="0" i="0" smtClean="0">
                        <a:latin typeface="Cambria Math" panose="02040503050406030204" pitchFamily="18" charset="0"/>
                      </a:rPr>
                      <m:t>!</m:t>
                    </m:r>
                  </m:oMath>
                </a14:m>
                <a:endParaRPr lang="en-US" b="0" dirty="0"/>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ED3ECAF-A377-4EFF-8D24-0792B07F1B3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xmlns="" id="{FCB085FC-AC08-4368-8445-C5A1E8265C3A}"/>
                  </a:ext>
                </a:extLst>
              </p:cNvPr>
              <p:cNvGraphicFramePr>
                <a:graphicFrameLocks noGrp="1"/>
              </p:cNvGraphicFramePr>
              <p:nvPr>
                <p:extLst>
                  <p:ext uri="{D42A27DB-BD31-4B8C-83A1-F6EECF244321}">
                    <p14:modId xmlns:p14="http://schemas.microsoft.com/office/powerpoint/2010/main" val="1422114107"/>
                  </p:ext>
                </p:extLst>
              </p:nvPr>
            </p:nvGraphicFramePr>
            <p:xfrm>
              <a:off x="3293979" y="3801978"/>
              <a:ext cx="5604042" cy="1107440"/>
            </p:xfrm>
            <a:graphic>
              <a:graphicData uri="http://schemas.openxmlformats.org/drawingml/2006/table">
                <a:tbl>
                  <a:tblPr firstRow="1" bandRow="1">
                    <a:tableStyleId>{5940675A-B579-460E-94D1-54222C63F5DA}</a:tableStyleId>
                  </a:tblPr>
                  <a:tblGrid>
                    <a:gridCol w="2802021">
                      <a:extLst>
                        <a:ext uri="{9D8B030D-6E8A-4147-A177-3AD203B41FA5}">
                          <a16:colId xmlns:a16="http://schemas.microsoft.com/office/drawing/2014/main" xmlns="" val="330184193"/>
                        </a:ext>
                      </a:extLst>
                    </a:gridCol>
                    <a:gridCol w="2802021">
                      <a:extLst>
                        <a:ext uri="{9D8B030D-6E8A-4147-A177-3AD203B41FA5}">
                          <a16:colId xmlns:a16="http://schemas.microsoft.com/office/drawing/2014/main" xmlns="" val="932867964"/>
                        </a:ext>
                      </a:extLst>
                    </a:gridCol>
                  </a:tblGrid>
                  <a:tr h="272624">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3</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𝑂𝐻</m:t>
                                        </m:r>
                                      </m:e>
                                      <m:sup>
                                        <m:r>
                                          <a:rPr lang="en-US" b="0" i="1" smtClean="0">
                                            <a:latin typeface="Cambria Math" panose="02040503050406030204" pitchFamily="18" charset="0"/>
                                          </a:rPr>
                                          <m:t>−</m:t>
                                        </m:r>
                                      </m:sup>
                                    </m:sSup>
                                  </m:e>
                                </m:d>
                              </m:oMath>
                            </m:oMathPara>
                          </a14:m>
                          <a:endParaRPr lang="en-US" dirty="0"/>
                        </a:p>
                      </a:txBody>
                      <a:tcPr anchor="ctr"/>
                    </a:tc>
                    <a:tc>
                      <a:txBody>
                        <a:bodyPr/>
                        <a:lstStyle/>
                        <a:p>
                          <a:pPr algn="ctr"/>
                          <a:r>
                            <a:rPr lang="en-US" dirty="0"/>
                            <a:t>Neutral</a:t>
                          </a:r>
                        </a:p>
                      </a:txBody>
                      <a:tcPr anchor="ctr"/>
                    </a:tc>
                    <a:extLst>
                      <a:ext uri="{0D108BD9-81ED-4DB2-BD59-A6C34878D82A}">
                        <a16:rowId xmlns:a16="http://schemas.microsoft.com/office/drawing/2014/main" xmlns="" val="4132590249"/>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3</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e>
                                </m:d>
                                <m:r>
                                  <a:rPr lang="en-US" b="0" i="1" smtClean="0">
                                    <a:latin typeface="Cambria Math" panose="02040503050406030204" pitchFamily="18" charset="0"/>
                                  </a:rPr>
                                  <m:t>&gt;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𝑂𝐻</m:t>
                                        </m:r>
                                      </m:e>
                                      <m:sup>
                                        <m:r>
                                          <a:rPr lang="en-US" b="0" i="1" smtClean="0">
                                            <a:latin typeface="Cambria Math" panose="02040503050406030204" pitchFamily="18" charset="0"/>
                                          </a:rPr>
                                          <m:t>−</m:t>
                                        </m:r>
                                      </m:sup>
                                    </m:sSup>
                                  </m:e>
                                </m:d>
                              </m:oMath>
                            </m:oMathPara>
                          </a14:m>
                          <a:endParaRPr lang="en-US" dirty="0"/>
                        </a:p>
                      </a:txBody>
                      <a:tcPr anchor="ctr"/>
                    </a:tc>
                    <a:tc>
                      <a:txBody>
                        <a:bodyPr/>
                        <a:lstStyle/>
                        <a:p>
                          <a:pPr algn="ctr"/>
                          <a:r>
                            <a:rPr lang="en-US" dirty="0"/>
                            <a:t>Acidic</a:t>
                          </a:r>
                        </a:p>
                      </a:txBody>
                      <a:tcPr anchor="ctr"/>
                    </a:tc>
                    <a:extLst>
                      <a:ext uri="{0D108BD9-81ED-4DB2-BD59-A6C34878D82A}">
                        <a16:rowId xmlns:a16="http://schemas.microsoft.com/office/drawing/2014/main" xmlns="" val="3290841348"/>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3</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e>
                                </m:d>
                                <m:r>
                                  <a:rPr lang="en-US" b="0" i="1" smtClean="0">
                                    <a:latin typeface="Cambria Math" panose="02040503050406030204" pitchFamily="18" charset="0"/>
                                  </a:rPr>
                                  <m:t>&lt;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𝑂𝐻</m:t>
                                        </m:r>
                                      </m:e>
                                      <m:sup>
                                        <m:r>
                                          <a:rPr lang="en-US" b="0" i="1" smtClean="0">
                                            <a:latin typeface="Cambria Math" panose="02040503050406030204" pitchFamily="18" charset="0"/>
                                          </a:rPr>
                                          <m:t>−</m:t>
                                        </m:r>
                                      </m:sup>
                                    </m:sSup>
                                  </m:e>
                                </m:d>
                              </m:oMath>
                            </m:oMathPara>
                          </a14:m>
                          <a:endParaRPr lang="en-US" dirty="0"/>
                        </a:p>
                      </a:txBody>
                      <a:tcPr anchor="ctr"/>
                    </a:tc>
                    <a:tc>
                      <a:txBody>
                        <a:bodyPr/>
                        <a:lstStyle/>
                        <a:p>
                          <a:pPr algn="ctr"/>
                          <a:r>
                            <a:rPr lang="en-US" dirty="0"/>
                            <a:t>Basic</a:t>
                          </a:r>
                        </a:p>
                      </a:txBody>
                      <a:tcPr anchor="ctr"/>
                    </a:tc>
                    <a:extLst>
                      <a:ext uri="{0D108BD9-81ED-4DB2-BD59-A6C34878D82A}">
                        <a16:rowId xmlns:a16="http://schemas.microsoft.com/office/drawing/2014/main" xmlns="" val="1824892442"/>
                      </a:ext>
                    </a:extLst>
                  </a:tr>
                </a:tbl>
              </a:graphicData>
            </a:graphic>
          </p:graphicFrame>
        </mc:Choice>
        <mc:Fallback xmlns="">
          <p:graphicFrame>
            <p:nvGraphicFramePr>
              <p:cNvPr id="5" name="Table 4">
                <a:extLst>
                  <a:ext uri="{FF2B5EF4-FFF2-40B4-BE49-F238E27FC236}">
                    <a16:creationId xmlns:a16="http://schemas.microsoft.com/office/drawing/2014/main" id="{FCB085FC-AC08-4368-8445-C5A1E8265C3A}"/>
                  </a:ext>
                </a:extLst>
              </p:cNvPr>
              <p:cNvGraphicFramePr>
                <a:graphicFrameLocks noGrp="1"/>
              </p:cNvGraphicFramePr>
              <p:nvPr>
                <p:extLst>
                  <p:ext uri="{D42A27DB-BD31-4B8C-83A1-F6EECF244321}">
                    <p14:modId xmlns:p14="http://schemas.microsoft.com/office/powerpoint/2010/main" val="1422114107"/>
                  </p:ext>
                </p:extLst>
              </p:nvPr>
            </p:nvGraphicFramePr>
            <p:xfrm>
              <a:off x="3293979" y="3801978"/>
              <a:ext cx="5604042" cy="1107440"/>
            </p:xfrm>
            <a:graphic>
              <a:graphicData uri="http://schemas.openxmlformats.org/drawingml/2006/table">
                <a:tbl>
                  <a:tblPr firstRow="1" bandRow="1">
                    <a:tableStyleId>{5940675A-B579-460E-94D1-54222C63F5DA}</a:tableStyleId>
                  </a:tblPr>
                  <a:tblGrid>
                    <a:gridCol w="2802021">
                      <a:extLst>
                        <a:ext uri="{9D8B030D-6E8A-4147-A177-3AD203B41FA5}">
                          <a16:colId xmlns:a16="http://schemas.microsoft.com/office/drawing/2014/main" val="330184193"/>
                        </a:ext>
                      </a:extLst>
                    </a:gridCol>
                    <a:gridCol w="2802021">
                      <a:extLst>
                        <a:ext uri="{9D8B030D-6E8A-4147-A177-3AD203B41FA5}">
                          <a16:colId xmlns:a16="http://schemas.microsoft.com/office/drawing/2014/main" val="932867964"/>
                        </a:ext>
                      </a:extLst>
                    </a:gridCol>
                  </a:tblGrid>
                  <a:tr h="365760">
                    <a:tc>
                      <a:txBody>
                        <a:bodyPr/>
                        <a:lstStyle/>
                        <a:p>
                          <a:endParaRPr lang="en-US"/>
                        </a:p>
                      </a:txBody>
                      <a:tcPr anchor="ctr">
                        <a:blipFill>
                          <a:blip r:embed="rId3"/>
                          <a:stretch>
                            <a:fillRect l="-217" t="-8333" r="-100435" b="-230000"/>
                          </a:stretch>
                        </a:blipFill>
                      </a:tcPr>
                    </a:tc>
                    <a:tc>
                      <a:txBody>
                        <a:bodyPr/>
                        <a:lstStyle/>
                        <a:p>
                          <a:pPr algn="ctr"/>
                          <a:r>
                            <a:rPr lang="en-US" dirty="0"/>
                            <a:t>Neutral</a:t>
                          </a:r>
                        </a:p>
                      </a:txBody>
                      <a:tcPr anchor="ctr"/>
                    </a:tc>
                    <a:extLst>
                      <a:ext uri="{0D108BD9-81ED-4DB2-BD59-A6C34878D82A}">
                        <a16:rowId xmlns:a16="http://schemas.microsoft.com/office/drawing/2014/main" val="4132590249"/>
                      </a:ext>
                    </a:extLst>
                  </a:tr>
                  <a:tr h="370840">
                    <a:tc>
                      <a:txBody>
                        <a:bodyPr/>
                        <a:lstStyle/>
                        <a:p>
                          <a:endParaRPr lang="en-US"/>
                        </a:p>
                      </a:txBody>
                      <a:tcPr anchor="ctr">
                        <a:blipFill>
                          <a:blip r:embed="rId3"/>
                          <a:stretch>
                            <a:fillRect l="-217" t="-104839" r="-100435" b="-122581"/>
                          </a:stretch>
                        </a:blipFill>
                      </a:tcPr>
                    </a:tc>
                    <a:tc>
                      <a:txBody>
                        <a:bodyPr/>
                        <a:lstStyle/>
                        <a:p>
                          <a:pPr algn="ctr"/>
                          <a:r>
                            <a:rPr lang="en-US" dirty="0"/>
                            <a:t>Acidic</a:t>
                          </a:r>
                        </a:p>
                      </a:txBody>
                      <a:tcPr anchor="ctr"/>
                    </a:tc>
                    <a:extLst>
                      <a:ext uri="{0D108BD9-81ED-4DB2-BD59-A6C34878D82A}">
                        <a16:rowId xmlns:a16="http://schemas.microsoft.com/office/drawing/2014/main" val="3290841348"/>
                      </a:ext>
                    </a:extLst>
                  </a:tr>
                  <a:tr h="370840">
                    <a:tc>
                      <a:txBody>
                        <a:bodyPr/>
                        <a:lstStyle/>
                        <a:p>
                          <a:endParaRPr lang="en-US"/>
                        </a:p>
                      </a:txBody>
                      <a:tcPr anchor="ctr">
                        <a:blipFill>
                          <a:blip r:embed="rId3"/>
                          <a:stretch>
                            <a:fillRect l="-217" t="-208197" r="-100435" b="-24590"/>
                          </a:stretch>
                        </a:blipFill>
                      </a:tcPr>
                    </a:tc>
                    <a:tc>
                      <a:txBody>
                        <a:bodyPr/>
                        <a:lstStyle/>
                        <a:p>
                          <a:pPr algn="ctr"/>
                          <a:r>
                            <a:rPr lang="en-US" dirty="0"/>
                            <a:t>Basic</a:t>
                          </a:r>
                        </a:p>
                      </a:txBody>
                      <a:tcPr anchor="ctr"/>
                    </a:tc>
                    <a:extLst>
                      <a:ext uri="{0D108BD9-81ED-4DB2-BD59-A6C34878D82A}">
                        <a16:rowId xmlns:a16="http://schemas.microsoft.com/office/drawing/2014/main" val="1824892442"/>
                      </a:ext>
                    </a:extLst>
                  </a:tr>
                </a:tbl>
              </a:graphicData>
            </a:graphic>
          </p:graphicFrame>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14</a:t>
            </a:fld>
            <a:endParaRPr lang="en-US"/>
          </a:p>
        </p:txBody>
      </p:sp>
    </p:spTree>
    <p:extLst>
      <p:ext uri="{BB962C8B-B14F-4D97-AF65-F5344CB8AC3E}">
        <p14:creationId xmlns:p14="http://schemas.microsoft.com/office/powerpoint/2010/main" val="1739861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B5F786-1D9F-4C69-8C71-CD58BADA999B}"/>
              </a:ext>
            </a:extLst>
          </p:cNvPr>
          <p:cNvSpPr>
            <a:spLocks noGrp="1"/>
          </p:cNvSpPr>
          <p:nvPr>
            <p:ph type="title"/>
          </p:nvPr>
        </p:nvSpPr>
        <p:spPr>
          <a:xfrm>
            <a:off x="838200" y="-381167"/>
            <a:ext cx="10515600" cy="1325563"/>
          </a:xfrm>
        </p:spPr>
        <p:txBody>
          <a:bodyPr/>
          <a:lstStyle/>
          <a:p>
            <a:r>
              <a:rPr lang="en-US" dirty="0"/>
              <a:t>Strong vs. Weak Acids and Bases</a:t>
            </a:r>
          </a:p>
        </p:txBody>
      </p:sp>
      <p:sp>
        <p:nvSpPr>
          <p:cNvPr id="3" name="Content Placeholder 2">
            <a:extLst>
              <a:ext uri="{FF2B5EF4-FFF2-40B4-BE49-F238E27FC236}">
                <a16:creationId xmlns:a16="http://schemas.microsoft.com/office/drawing/2014/main" xmlns="" id="{17B1EDA2-9025-4878-8C27-10B61AD62F7B}"/>
              </a:ext>
            </a:extLst>
          </p:cNvPr>
          <p:cNvSpPr>
            <a:spLocks noGrp="1"/>
          </p:cNvSpPr>
          <p:nvPr>
            <p:ph idx="1"/>
          </p:nvPr>
        </p:nvSpPr>
        <p:spPr>
          <a:xfrm>
            <a:off x="838200" y="703262"/>
            <a:ext cx="10515600" cy="4351338"/>
          </a:xfrm>
        </p:spPr>
        <p:txBody>
          <a:bodyPr/>
          <a:lstStyle/>
          <a:p>
            <a:r>
              <a:rPr lang="en-US" b="1" dirty="0"/>
              <a:t>Strong</a:t>
            </a:r>
            <a:r>
              <a:rPr lang="en-US" dirty="0"/>
              <a:t> compounds dissociate completely</a:t>
            </a:r>
          </a:p>
          <a:p>
            <a:r>
              <a:rPr lang="en-US" b="1" dirty="0"/>
              <a:t>Weak </a:t>
            </a:r>
            <a:r>
              <a:rPr lang="en-US" dirty="0"/>
              <a:t>compounds do </a:t>
            </a:r>
            <a:r>
              <a:rPr lang="en-US" b="1" dirty="0"/>
              <a:t>not</a:t>
            </a:r>
            <a:r>
              <a:rPr lang="en-US" dirty="0"/>
              <a:t> completely dissociate</a:t>
            </a:r>
          </a:p>
          <a:p>
            <a:r>
              <a:rPr lang="en-US" b="1" dirty="0"/>
              <a:t>Know your strong acids and bases!</a:t>
            </a:r>
          </a:p>
          <a:p>
            <a:r>
              <a:rPr lang="en-US" b="1" dirty="0"/>
              <a:t>Strong acids/bases have weak conjugate bases/acids!</a:t>
            </a:r>
          </a:p>
          <a:p>
            <a:pPr lvl="1"/>
            <a:r>
              <a:rPr lang="en-US" dirty="0"/>
              <a:t>Proven by comparing K</a:t>
            </a:r>
            <a:r>
              <a:rPr lang="en-US" baseline="-25000" dirty="0"/>
              <a:t>a</a:t>
            </a:r>
            <a:r>
              <a:rPr lang="en-US" dirty="0"/>
              <a:t> and </a:t>
            </a:r>
            <a:r>
              <a:rPr lang="en-US" dirty="0" err="1"/>
              <a:t>K</a:t>
            </a:r>
            <a:r>
              <a:rPr lang="en-US" baseline="-25000" dirty="0" err="1"/>
              <a:t>b</a:t>
            </a:r>
            <a:endParaRPr lang="en-US" dirty="0"/>
          </a:p>
        </p:txBody>
      </p:sp>
      <p:graphicFrame>
        <p:nvGraphicFramePr>
          <p:cNvPr id="4" name="Table 3">
            <a:extLst>
              <a:ext uri="{FF2B5EF4-FFF2-40B4-BE49-F238E27FC236}">
                <a16:creationId xmlns:a16="http://schemas.microsoft.com/office/drawing/2014/main" xmlns="" id="{8773ACB8-F506-4301-A183-7410C5ABC045}"/>
              </a:ext>
            </a:extLst>
          </p:cNvPr>
          <p:cNvGraphicFramePr>
            <a:graphicFrameLocks noGrp="1"/>
          </p:cNvGraphicFramePr>
          <p:nvPr>
            <p:extLst>
              <p:ext uri="{D42A27DB-BD31-4B8C-83A1-F6EECF244321}">
                <p14:modId xmlns:p14="http://schemas.microsoft.com/office/powerpoint/2010/main" val="3217621279"/>
              </p:ext>
            </p:extLst>
          </p:nvPr>
        </p:nvGraphicFramePr>
        <p:xfrm>
          <a:off x="2032000" y="3251200"/>
          <a:ext cx="8128000" cy="360680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xmlns="" val="124225226"/>
                    </a:ext>
                  </a:extLst>
                </a:gridCol>
                <a:gridCol w="4064000">
                  <a:extLst>
                    <a:ext uri="{9D8B030D-6E8A-4147-A177-3AD203B41FA5}">
                      <a16:colId xmlns:a16="http://schemas.microsoft.com/office/drawing/2014/main" xmlns="" val="3903817158"/>
                    </a:ext>
                  </a:extLst>
                </a:gridCol>
              </a:tblGrid>
              <a:tr h="370840">
                <a:tc>
                  <a:txBody>
                    <a:bodyPr/>
                    <a:lstStyle/>
                    <a:p>
                      <a:pPr algn="ctr"/>
                      <a:r>
                        <a:rPr lang="en-US" dirty="0"/>
                        <a:t>Strong Acids</a:t>
                      </a:r>
                    </a:p>
                  </a:txBody>
                  <a:tcPr/>
                </a:tc>
                <a:tc>
                  <a:txBody>
                    <a:bodyPr/>
                    <a:lstStyle/>
                    <a:p>
                      <a:pPr algn="ctr"/>
                      <a:r>
                        <a:rPr lang="en-US" dirty="0"/>
                        <a:t>Strong Bases</a:t>
                      </a:r>
                    </a:p>
                  </a:txBody>
                  <a:tcPr/>
                </a:tc>
                <a:extLst>
                  <a:ext uri="{0D108BD9-81ED-4DB2-BD59-A6C34878D82A}">
                    <a16:rowId xmlns:a16="http://schemas.microsoft.com/office/drawing/2014/main" xmlns="" val="2882761633"/>
                  </a:ext>
                </a:extLst>
              </a:tr>
              <a:tr h="370840">
                <a:tc>
                  <a:txBody>
                    <a:bodyPr/>
                    <a:lstStyle/>
                    <a:p>
                      <a:pPr algn="ctr"/>
                      <a:r>
                        <a:rPr lang="en-US" dirty="0"/>
                        <a:t>Hydrochloric acid (HCl)</a:t>
                      </a:r>
                    </a:p>
                  </a:txBody>
                  <a:tcPr/>
                </a:tc>
                <a:tc>
                  <a:txBody>
                    <a:bodyPr/>
                    <a:lstStyle/>
                    <a:p>
                      <a:pPr algn="ctr"/>
                      <a:r>
                        <a:rPr lang="en-US" dirty="0"/>
                        <a:t>Lithium hydroxide (</a:t>
                      </a:r>
                      <a:r>
                        <a:rPr lang="en-US" dirty="0" err="1"/>
                        <a:t>LiOH</a:t>
                      </a:r>
                      <a:r>
                        <a:rPr lang="en-US" dirty="0"/>
                        <a:t>)</a:t>
                      </a:r>
                    </a:p>
                  </a:txBody>
                  <a:tcPr/>
                </a:tc>
                <a:extLst>
                  <a:ext uri="{0D108BD9-81ED-4DB2-BD59-A6C34878D82A}">
                    <a16:rowId xmlns:a16="http://schemas.microsoft.com/office/drawing/2014/main" xmlns="" val="778774015"/>
                  </a:ext>
                </a:extLst>
              </a:tr>
              <a:tr h="370840">
                <a:tc>
                  <a:txBody>
                    <a:bodyPr/>
                    <a:lstStyle/>
                    <a:p>
                      <a:pPr algn="ctr"/>
                      <a:r>
                        <a:rPr lang="en-US" dirty="0"/>
                        <a:t>Hydrobromic acid (HBr)</a:t>
                      </a:r>
                    </a:p>
                  </a:txBody>
                  <a:tcPr/>
                </a:tc>
                <a:tc>
                  <a:txBody>
                    <a:bodyPr/>
                    <a:lstStyle/>
                    <a:p>
                      <a:pPr algn="ctr"/>
                      <a:r>
                        <a:rPr lang="en-US" dirty="0"/>
                        <a:t>Sodium hydroxide (NaOH)</a:t>
                      </a:r>
                    </a:p>
                  </a:txBody>
                  <a:tcPr/>
                </a:tc>
                <a:extLst>
                  <a:ext uri="{0D108BD9-81ED-4DB2-BD59-A6C34878D82A}">
                    <a16:rowId xmlns:a16="http://schemas.microsoft.com/office/drawing/2014/main" xmlns="" val="1151281476"/>
                  </a:ext>
                </a:extLst>
              </a:tr>
              <a:tr h="370840">
                <a:tc>
                  <a:txBody>
                    <a:bodyPr/>
                    <a:lstStyle/>
                    <a:p>
                      <a:pPr algn="ctr"/>
                      <a:r>
                        <a:rPr lang="en-US" dirty="0"/>
                        <a:t>Hydroiodic acid (HI)</a:t>
                      </a:r>
                    </a:p>
                  </a:txBody>
                  <a:tcPr/>
                </a:tc>
                <a:tc>
                  <a:txBody>
                    <a:bodyPr/>
                    <a:lstStyle/>
                    <a:p>
                      <a:pPr algn="ctr"/>
                      <a:r>
                        <a:rPr lang="en-US" dirty="0"/>
                        <a:t>Potassium hydroxide (KOH)</a:t>
                      </a:r>
                    </a:p>
                  </a:txBody>
                  <a:tcPr/>
                </a:tc>
                <a:extLst>
                  <a:ext uri="{0D108BD9-81ED-4DB2-BD59-A6C34878D82A}">
                    <a16:rowId xmlns:a16="http://schemas.microsoft.com/office/drawing/2014/main" xmlns="" val="3781479888"/>
                  </a:ext>
                </a:extLst>
              </a:tr>
              <a:tr h="370840">
                <a:tc>
                  <a:txBody>
                    <a:bodyPr/>
                    <a:lstStyle/>
                    <a:p>
                      <a:pPr algn="ctr"/>
                      <a:r>
                        <a:rPr lang="en-US" dirty="0"/>
                        <a:t>Perchloric acid (HClO</a:t>
                      </a:r>
                      <a:r>
                        <a:rPr lang="en-US" baseline="-25000" dirty="0"/>
                        <a:t>4</a:t>
                      </a:r>
                      <a:r>
                        <a:rPr lang="en-US" baseline="0" dirty="0"/>
                        <a:t>)</a:t>
                      </a:r>
                      <a:endParaRPr lang="en-US" dirty="0"/>
                    </a:p>
                  </a:txBody>
                  <a:tcPr/>
                </a:tc>
                <a:tc>
                  <a:txBody>
                    <a:bodyPr/>
                    <a:lstStyle/>
                    <a:p>
                      <a:pPr algn="ctr"/>
                      <a:r>
                        <a:rPr lang="en-US" dirty="0"/>
                        <a:t>Rubidium hydroxide (</a:t>
                      </a:r>
                      <a:r>
                        <a:rPr lang="en-US" dirty="0" err="1"/>
                        <a:t>RbOH</a:t>
                      </a:r>
                      <a:r>
                        <a:rPr lang="en-US" dirty="0"/>
                        <a:t>)</a:t>
                      </a:r>
                    </a:p>
                  </a:txBody>
                  <a:tcPr/>
                </a:tc>
                <a:extLst>
                  <a:ext uri="{0D108BD9-81ED-4DB2-BD59-A6C34878D82A}">
                    <a16:rowId xmlns:a16="http://schemas.microsoft.com/office/drawing/2014/main" xmlns="" val="1848278624"/>
                  </a:ext>
                </a:extLst>
              </a:tr>
              <a:tr h="370840">
                <a:tc>
                  <a:txBody>
                    <a:bodyPr/>
                    <a:lstStyle/>
                    <a:p>
                      <a:pPr algn="ctr"/>
                      <a:r>
                        <a:rPr lang="en-US" dirty="0"/>
                        <a:t>Chloric acid (HClO</a:t>
                      </a:r>
                      <a:r>
                        <a:rPr lang="en-US" baseline="-25000" dirty="0"/>
                        <a:t>3</a:t>
                      </a:r>
                      <a:r>
                        <a:rPr lang="en-US" baseline="0" dirty="0"/>
                        <a:t>)</a:t>
                      </a:r>
                      <a:endParaRPr lang="en-US" dirty="0"/>
                    </a:p>
                  </a:txBody>
                  <a:tcPr/>
                </a:tc>
                <a:tc>
                  <a:txBody>
                    <a:bodyPr/>
                    <a:lstStyle/>
                    <a:p>
                      <a:pPr algn="ctr"/>
                      <a:r>
                        <a:rPr lang="en-US" dirty="0"/>
                        <a:t>Cesium hydroxide (</a:t>
                      </a:r>
                      <a:r>
                        <a:rPr lang="en-US" dirty="0" err="1"/>
                        <a:t>CsOH</a:t>
                      </a:r>
                      <a:r>
                        <a:rPr lang="en-US" dirty="0"/>
                        <a:t>)</a:t>
                      </a:r>
                    </a:p>
                  </a:txBody>
                  <a:tcPr/>
                </a:tc>
                <a:extLst>
                  <a:ext uri="{0D108BD9-81ED-4DB2-BD59-A6C34878D82A}">
                    <a16:rowId xmlns:a16="http://schemas.microsoft.com/office/drawing/2014/main" xmlns="" val="1658217128"/>
                  </a:ext>
                </a:extLst>
              </a:tr>
              <a:tr h="370840">
                <a:tc>
                  <a:txBody>
                    <a:bodyPr/>
                    <a:lstStyle/>
                    <a:p>
                      <a:pPr algn="ctr"/>
                      <a:r>
                        <a:rPr lang="en-US" dirty="0"/>
                        <a:t>Sulfuric acid (H</a:t>
                      </a:r>
                      <a:r>
                        <a:rPr lang="en-US" baseline="-25000" dirty="0"/>
                        <a:t>2</a:t>
                      </a:r>
                      <a:r>
                        <a:rPr lang="en-US" baseline="0" dirty="0"/>
                        <a:t>SO</a:t>
                      </a:r>
                      <a:r>
                        <a:rPr lang="en-US" baseline="-25000" dirty="0"/>
                        <a:t>4</a:t>
                      </a:r>
                      <a:r>
                        <a:rPr lang="en-US" baseline="0" dirty="0"/>
                        <a:t>)</a:t>
                      </a:r>
                    </a:p>
                    <a:p>
                      <a:pPr algn="ctr"/>
                      <a:r>
                        <a:rPr lang="en-US" baseline="0" dirty="0"/>
                        <a:t>(Only the first proton is strong)</a:t>
                      </a:r>
                      <a:endParaRPr lang="en-US" dirty="0"/>
                    </a:p>
                  </a:txBody>
                  <a:tcPr/>
                </a:tc>
                <a:tc>
                  <a:txBody>
                    <a:bodyPr/>
                    <a:lstStyle/>
                    <a:p>
                      <a:pPr algn="ctr"/>
                      <a:r>
                        <a:rPr lang="en-US" dirty="0"/>
                        <a:t>Calcium hydroxide (Ca(OH)</a:t>
                      </a:r>
                      <a:r>
                        <a:rPr lang="en-US" baseline="-25000" dirty="0"/>
                        <a:t>2</a:t>
                      </a:r>
                      <a:r>
                        <a:rPr lang="en-US" baseline="0" dirty="0"/>
                        <a:t>)</a:t>
                      </a:r>
                      <a:endParaRPr lang="en-US" dirty="0"/>
                    </a:p>
                  </a:txBody>
                  <a:tcPr/>
                </a:tc>
                <a:extLst>
                  <a:ext uri="{0D108BD9-81ED-4DB2-BD59-A6C34878D82A}">
                    <a16:rowId xmlns:a16="http://schemas.microsoft.com/office/drawing/2014/main" xmlns="" val="2644699180"/>
                  </a:ext>
                </a:extLst>
              </a:tr>
              <a:tr h="370840">
                <a:tc>
                  <a:txBody>
                    <a:bodyPr/>
                    <a:lstStyle/>
                    <a:p>
                      <a:pPr algn="ctr"/>
                      <a:r>
                        <a:rPr lang="en-US" dirty="0"/>
                        <a:t>Nitric acid (HNO</a:t>
                      </a:r>
                      <a:r>
                        <a:rPr lang="en-US" baseline="-25000" dirty="0"/>
                        <a:t>3</a:t>
                      </a:r>
                      <a:r>
                        <a:rPr lang="en-US" baseline="0" dirty="0"/>
                        <a:t>)</a:t>
                      </a:r>
                      <a:endParaRPr lang="en-US" dirty="0"/>
                    </a:p>
                  </a:txBody>
                  <a:tcPr/>
                </a:tc>
                <a:tc>
                  <a:txBody>
                    <a:bodyPr/>
                    <a:lstStyle/>
                    <a:p>
                      <a:pPr algn="ctr"/>
                      <a:r>
                        <a:rPr lang="en-US" dirty="0"/>
                        <a:t>Strontium hydroxide (Sr(OH)</a:t>
                      </a:r>
                      <a:r>
                        <a:rPr lang="en-US" baseline="-25000" dirty="0"/>
                        <a:t>2</a:t>
                      </a:r>
                      <a:r>
                        <a:rPr lang="en-US" baseline="0" dirty="0"/>
                        <a:t>)</a:t>
                      </a:r>
                      <a:endParaRPr lang="en-US" dirty="0"/>
                    </a:p>
                  </a:txBody>
                  <a:tcPr/>
                </a:tc>
                <a:extLst>
                  <a:ext uri="{0D108BD9-81ED-4DB2-BD59-A6C34878D82A}">
                    <a16:rowId xmlns:a16="http://schemas.microsoft.com/office/drawing/2014/main" xmlns="" val="3046536620"/>
                  </a:ext>
                </a:extLst>
              </a:tr>
              <a:tr h="370840">
                <a:tc>
                  <a:txBody>
                    <a:bodyPr/>
                    <a:lstStyle/>
                    <a:p>
                      <a:pPr algn="ctr"/>
                      <a:endParaRPr lang="en-US"/>
                    </a:p>
                  </a:txBody>
                  <a:tcPr/>
                </a:tc>
                <a:tc>
                  <a:txBody>
                    <a:bodyPr/>
                    <a:lstStyle/>
                    <a:p>
                      <a:pPr algn="ctr"/>
                      <a:r>
                        <a:rPr lang="en-US" dirty="0"/>
                        <a:t>Barium hydroxide (Ba(OH)</a:t>
                      </a:r>
                      <a:r>
                        <a:rPr lang="en-US" baseline="-25000" dirty="0"/>
                        <a:t>2</a:t>
                      </a:r>
                      <a:r>
                        <a:rPr lang="en-US" baseline="0" dirty="0"/>
                        <a:t>)</a:t>
                      </a:r>
                      <a:endParaRPr lang="en-US" dirty="0"/>
                    </a:p>
                  </a:txBody>
                  <a:tcPr/>
                </a:tc>
                <a:extLst>
                  <a:ext uri="{0D108BD9-81ED-4DB2-BD59-A6C34878D82A}">
                    <a16:rowId xmlns:a16="http://schemas.microsoft.com/office/drawing/2014/main" xmlns="" val="1625634677"/>
                  </a:ext>
                </a:extLst>
              </a:tr>
            </a:tbl>
          </a:graphicData>
        </a:graphic>
      </p:graphicFrame>
      <p:sp>
        <p:nvSpPr>
          <p:cNvPr id="5" name="Slide Number Placeholder 4"/>
          <p:cNvSpPr>
            <a:spLocks noGrp="1"/>
          </p:cNvSpPr>
          <p:nvPr>
            <p:ph type="sldNum" sz="quarter" idx="12"/>
          </p:nvPr>
        </p:nvSpPr>
        <p:spPr/>
        <p:txBody>
          <a:bodyPr/>
          <a:lstStyle/>
          <a:p>
            <a:fld id="{36CBFCEF-6948-4E8F-B3F3-1AF45B296752}" type="slidenum">
              <a:rPr lang="en-US" smtClean="0"/>
              <a:t>15</a:t>
            </a:fld>
            <a:endParaRPr lang="en-US"/>
          </a:p>
        </p:txBody>
      </p:sp>
    </p:spTree>
    <p:extLst>
      <p:ext uri="{BB962C8B-B14F-4D97-AF65-F5344CB8AC3E}">
        <p14:creationId xmlns:p14="http://schemas.microsoft.com/office/powerpoint/2010/main" val="662951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AD5EBD-7DB6-4247-8580-F36E479ED45D}"/>
              </a:ext>
            </a:extLst>
          </p:cNvPr>
          <p:cNvSpPr>
            <a:spLocks noGrp="1"/>
          </p:cNvSpPr>
          <p:nvPr>
            <p:ph type="title"/>
          </p:nvPr>
        </p:nvSpPr>
        <p:spPr/>
        <p:txBody>
          <a:bodyPr/>
          <a:lstStyle/>
          <a:p>
            <a:r>
              <a:rPr lang="en-US" dirty="0"/>
              <a:t>Acid vs Base dissociation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580E7B9-A7CC-4D94-B10D-6C4B0190A3F7}"/>
                  </a:ext>
                </a:extLst>
              </p:cNvPr>
              <p:cNvSpPr>
                <a:spLocks noGrp="1"/>
              </p:cNvSpPr>
              <p:nvPr>
                <p:ph idx="1"/>
              </p:nvPr>
            </p:nvSpPr>
            <p:spPr/>
            <p:txBody>
              <a:bodyPr/>
              <a:lstStyle/>
              <a:p>
                <a:r>
                  <a:rPr lang="en-US" dirty="0"/>
                  <a:t>Acid</a:t>
                </a:r>
              </a:p>
              <a:p>
                <a:pPr lvl="1"/>
                <a14:m>
                  <m:oMath xmlns:m="http://schemas.openxmlformats.org/officeDocument/2006/math">
                    <m:r>
                      <a:rPr lang="en-US" i="1">
                        <a:latin typeface="Cambria Math" panose="02040503050406030204" pitchFamily="18" charset="0"/>
                      </a:rPr>
                      <m:t>𝐻𝐴</m:t>
                    </m:r>
                    <m:d>
                      <m:dPr>
                        <m:ctrlPr>
                          <a:rPr lang="en-US" i="1">
                            <a:latin typeface="Cambria Math" panose="02040503050406030204" pitchFamily="18" charset="0"/>
                          </a:rPr>
                        </m:ctrlPr>
                      </m:dPr>
                      <m:e>
                        <m:r>
                          <a:rPr lang="en-US" i="1">
                            <a:latin typeface="Cambria Math" panose="02040503050406030204" pitchFamily="18" charset="0"/>
                          </a:rPr>
                          <m:t>𝑎𝑞</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2</m:t>
                        </m:r>
                      </m:sub>
                    </m:sSub>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𝑙</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3</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𝑂</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𝑎𝑞</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𝑙</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𝑎𝑞</m:t>
                    </m:r>
                    <m:r>
                      <a:rPr lang="en-US" i="1">
                        <a:latin typeface="Cambria Math" panose="02040503050406030204" pitchFamily="18" charset="0"/>
                        <a:ea typeface="Cambria Math" panose="02040503050406030204" pitchFamily="18" charset="0"/>
                      </a:rPr>
                      <m:t>)</m:t>
                    </m:r>
                  </m:oMath>
                </a14:m>
                <a:endParaRPr lang="en-US" dirty="0"/>
              </a:p>
              <a:p>
                <a:pPr lvl="1"/>
                <a:r>
                  <a:rPr lang="en-US" dirty="0"/>
                  <a:t>Equilibrium governed by </a:t>
                </a:r>
                <a:r>
                  <a:rPr lang="en-US" b="1" dirty="0"/>
                  <a:t>K</a:t>
                </a:r>
                <a:r>
                  <a:rPr lang="en-US" b="1" baseline="-25000" dirty="0"/>
                  <a:t>a</a:t>
                </a:r>
                <a:endParaRPr lang="en-US" dirty="0"/>
              </a:p>
              <a:p>
                <a:r>
                  <a:rPr lang="en-US" dirty="0"/>
                  <a:t>Base</a:t>
                </a:r>
              </a:p>
              <a:p>
                <a:pPr lvl="1"/>
                <a14:m>
                  <m:oMath xmlns:m="http://schemas.openxmlformats.org/officeDocument/2006/math">
                    <m:r>
                      <a:rPr lang="en-US" b="0" i="1" smtClean="0">
                        <a:latin typeface="Cambria Math" panose="02040503050406030204" pitchFamily="18" charset="0"/>
                      </a:rPr>
                      <m:t>𝐵𝑂𝐻</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𝐵</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𝑎𝑞</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𝐻</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𝑎𝑞</m:t>
                    </m:r>
                    <m:r>
                      <a:rPr lang="en-US" b="0" i="1" smtClean="0">
                        <a:latin typeface="Cambria Math" panose="02040503050406030204" pitchFamily="18" charset="0"/>
                        <a:ea typeface="Cambria Math" panose="02040503050406030204" pitchFamily="18" charset="0"/>
                      </a:rPr>
                      <m:t>)</m:t>
                    </m:r>
                  </m:oMath>
                </a14:m>
                <a:endParaRPr lang="en-US" dirty="0"/>
              </a:p>
              <a:p>
                <a:pPr lvl="1"/>
                <a:r>
                  <a:rPr lang="en-US" dirty="0"/>
                  <a:t>Equilibrium governed by </a:t>
                </a:r>
                <a:r>
                  <a:rPr lang="en-US" b="1" dirty="0" err="1"/>
                  <a:t>K</a:t>
                </a:r>
                <a:r>
                  <a:rPr lang="en-US" b="1" baseline="-25000" dirty="0" err="1"/>
                  <a:t>b</a:t>
                </a:r>
                <a:endParaRPr lang="en-US" b="1" baseline="-25000" dirty="0"/>
              </a:p>
              <a:p>
                <a:r>
                  <a:rPr lang="en-US" dirty="0"/>
                  <a:t>Interconvert using </a:t>
                </a:r>
                <a:r>
                  <a:rPr lang="en-US" b="1" dirty="0"/>
                  <a:t>K</a:t>
                </a:r>
                <a:r>
                  <a:rPr lang="en-US" b="1" baseline="-25000" dirty="0"/>
                  <a:t>w</a:t>
                </a:r>
                <a:endParaRPr lang="en-US" b="1" dirty="0"/>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𝑤</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𝑎</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𝑏</m:t>
                        </m:r>
                      </m:sub>
                    </m:sSub>
                  </m:oMath>
                </a14:m>
                <a:endParaRPr lang="en-US" dirty="0"/>
              </a:p>
            </p:txBody>
          </p:sp>
        </mc:Choice>
        <mc:Fallback xmlns="">
          <p:sp>
            <p:nvSpPr>
              <p:cNvPr id="3" name="Content Placeholder 2">
                <a:extLst>
                  <a:ext uri="{FF2B5EF4-FFF2-40B4-BE49-F238E27FC236}">
                    <a16:creationId xmlns:a16="http://schemas.microsoft.com/office/drawing/2014/main" id="{3580E7B9-A7CC-4D94-B10D-6C4B0190A3F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16</a:t>
            </a:fld>
            <a:endParaRPr lang="en-US"/>
          </a:p>
        </p:txBody>
      </p:sp>
    </p:spTree>
    <p:extLst>
      <p:ext uri="{BB962C8B-B14F-4D97-AF65-F5344CB8AC3E}">
        <p14:creationId xmlns:p14="http://schemas.microsoft.com/office/powerpoint/2010/main" val="64310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91AE34-353C-4EF0-9E9F-6F3F3E7E6BB3}"/>
              </a:ext>
            </a:extLst>
          </p:cNvPr>
          <p:cNvSpPr>
            <a:spLocks noGrp="1"/>
          </p:cNvSpPr>
          <p:nvPr>
            <p:ph type="title"/>
          </p:nvPr>
        </p:nvSpPr>
        <p:spPr/>
        <p:txBody>
          <a:bodyPr/>
          <a:lstStyle/>
          <a:p>
            <a:r>
              <a:rPr lang="en-US" dirty="0"/>
              <a:t>Acid Base Equilibria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B5B60817-BB62-4739-AD06-C422B5DC2B5E}"/>
                  </a:ext>
                </a:extLst>
              </p:cNvPr>
              <p:cNvSpPr>
                <a:spLocks noGrp="1"/>
              </p:cNvSpPr>
              <p:nvPr>
                <p:ph idx="1"/>
              </p:nvPr>
            </p:nvSpPr>
            <p:spPr/>
            <p:txBody>
              <a:bodyPr/>
              <a:lstStyle/>
              <a:p>
                <a:r>
                  <a:rPr lang="en-US" dirty="0"/>
                  <a:t>Handle just like a chemical equilibrium</a:t>
                </a:r>
              </a:p>
              <a:p>
                <a:pPr lvl="1"/>
                <a:r>
                  <a:rPr lang="en-US" dirty="0"/>
                  <a:t>RICE tables!</a:t>
                </a:r>
              </a:p>
              <a:p>
                <a:pPr lvl="1"/>
                <a:r>
                  <a:rPr lang="en-US" dirty="0"/>
                  <a:t>Make sure you know what reaction you’re looking at and whether it requires K</a:t>
                </a:r>
                <a:r>
                  <a:rPr lang="en-US" baseline="-25000" dirty="0"/>
                  <a:t>a</a:t>
                </a:r>
                <a:r>
                  <a:rPr lang="en-US" dirty="0"/>
                  <a:t> or </a:t>
                </a:r>
                <a:r>
                  <a:rPr lang="en-US" dirty="0" err="1"/>
                  <a:t>K</a:t>
                </a:r>
                <a:r>
                  <a:rPr lang="en-US" baseline="-25000" dirty="0" err="1"/>
                  <a:t>b</a:t>
                </a:r>
                <a:endParaRPr lang="en-US" baseline="-25000" dirty="0"/>
              </a:p>
              <a:p>
                <a:r>
                  <a:rPr lang="en-US" dirty="0"/>
                  <a:t>Keep </a:t>
                </a:r>
                <a:r>
                  <a:rPr lang="en-US" b="1" dirty="0"/>
                  <a:t>The Assumption</a:t>
                </a:r>
                <a:r>
                  <a:rPr lang="en-US" dirty="0"/>
                  <a:t> in mind</a:t>
                </a:r>
              </a:p>
              <a:p>
                <a:pPr lvl="1"/>
                <a:r>
                  <a:rPr lang="en-US" dirty="0"/>
                  <a:t>Many problems boil down to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𝑥</m:t>
                        </m:r>
                      </m:den>
                    </m:f>
                  </m:oMath>
                </a14:m>
                <a:endParaRPr lang="en-US" dirty="0"/>
              </a:p>
              <a:p>
                <a:pPr lvl="1"/>
                <a:r>
                  <a:rPr lang="en-US" dirty="0"/>
                  <a:t>If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𝐶</m:t>
                        </m:r>
                      </m:num>
                      <m:den>
                        <m:r>
                          <a:rPr lang="en-US" b="0" i="1" smtClean="0">
                            <a:latin typeface="Cambria Math" panose="02040503050406030204" pitchFamily="18" charset="0"/>
                          </a:rPr>
                          <m:t>𝐾</m:t>
                        </m:r>
                      </m:den>
                    </m:f>
                    <m:r>
                      <a:rPr lang="en-US" b="0" i="1" smtClean="0">
                        <a:latin typeface="Cambria Math" panose="02040503050406030204" pitchFamily="18" charset="0"/>
                      </a:rPr>
                      <m:t>&gt;1000</m:t>
                    </m:r>
                  </m:oMath>
                </a14:m>
                <a:r>
                  <a:rPr lang="en-US" dirty="0"/>
                  <a:t>, we can assume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a14:m>
                <a:r>
                  <a:rPr lang="en-US" dirty="0"/>
                  <a:t>, and we don’t need to solve using a quadratic</a:t>
                </a:r>
              </a:p>
            </p:txBody>
          </p:sp>
        </mc:Choice>
        <mc:Fallback xmlns="">
          <p:sp>
            <p:nvSpPr>
              <p:cNvPr id="3" name="Content Placeholder 2">
                <a:extLst>
                  <a:ext uri="{FF2B5EF4-FFF2-40B4-BE49-F238E27FC236}">
                    <a16:creationId xmlns:a16="http://schemas.microsoft.com/office/drawing/2014/main" id="{B5B60817-BB62-4739-AD06-C422B5DC2B5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17</a:t>
            </a:fld>
            <a:endParaRPr lang="en-US"/>
          </a:p>
        </p:txBody>
      </p:sp>
    </p:spTree>
    <p:extLst>
      <p:ext uri="{BB962C8B-B14F-4D97-AF65-F5344CB8AC3E}">
        <p14:creationId xmlns:p14="http://schemas.microsoft.com/office/powerpoint/2010/main" val="955964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33C0DB-7B8C-4AA7-8B40-D347D0AAADB9}"/>
              </a:ext>
            </a:extLst>
          </p:cNvPr>
          <p:cNvSpPr>
            <a:spLocks noGrp="1"/>
          </p:cNvSpPr>
          <p:nvPr>
            <p:ph type="title"/>
          </p:nvPr>
        </p:nvSpPr>
        <p:spPr/>
        <p:txBody>
          <a:bodyPr/>
          <a:lstStyle/>
          <a:p>
            <a:r>
              <a:rPr lang="en-US" dirty="0"/>
              <a:t>Measures of Acidity and Basicity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7BE9CC3C-0A1D-4E5D-B1B4-6D9CC7E82C38}"/>
                  </a:ext>
                </a:extLst>
              </p:cNvPr>
              <p:cNvSpPr>
                <a:spLocks noGrp="1"/>
              </p:cNvSpPr>
              <p:nvPr>
                <p:ph idx="1"/>
              </p:nvPr>
            </p:nvSpPr>
            <p:spPr/>
            <p:txBody>
              <a:bodyPr/>
              <a:lstStyle/>
              <a:p>
                <a:r>
                  <a:rPr lang="en-US" dirty="0"/>
                  <a:t>pH and pOH</a:t>
                </a:r>
              </a:p>
              <a:p>
                <a:pPr lvl="1"/>
                <a14:m>
                  <m:oMath xmlns:m="http://schemas.openxmlformats.org/officeDocument/2006/math">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e>
                        </m:d>
                      </m:e>
                    </m:func>
                    <m:r>
                      <a:rPr lang="en-US" b="0" i="0" smtClean="0">
                        <a:latin typeface="Cambria Math" panose="02040503050406030204" pitchFamily="18" charset="0"/>
                      </a:rPr>
                      <m:t> </m:t>
                    </m:r>
                  </m:oMath>
                </a14:m>
                <a:r>
                  <a:rPr lang="en-US" dirty="0"/>
                  <a:t>and </a:t>
                </a:r>
                <a14:m>
                  <m:oMath xmlns:m="http://schemas.openxmlformats.org/officeDocument/2006/math">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0" i="1" smtClean="0">
                                    <a:latin typeface="Cambria Math" panose="02040503050406030204" pitchFamily="18" charset="0"/>
                                  </a:rPr>
                                  <m:t>𝑂𝐻</m:t>
                                </m:r>
                              </m:e>
                              <m:sup>
                                <m:r>
                                  <a:rPr lang="en-US" b="0" i="1" smtClean="0">
                                    <a:latin typeface="Cambria Math" panose="02040503050406030204" pitchFamily="18" charset="0"/>
                                  </a:rPr>
                                  <m:t>−</m:t>
                                </m:r>
                              </m:sup>
                            </m:sSup>
                          </m:e>
                        </m:d>
                      </m:e>
                    </m:func>
                  </m:oMath>
                </a14:m>
                <a:r>
                  <a:rPr lang="en-US" dirty="0"/>
                  <a:t> respectively</a:t>
                </a:r>
              </a:p>
              <a:p>
                <a:pPr lvl="1"/>
                <a:r>
                  <a:rPr lang="en-US" b="1" dirty="0"/>
                  <a:t>Typically </a:t>
                </a:r>
                <a:r>
                  <a:rPr lang="en-US" dirty="0"/>
                  <a:t>between 1 and 14</a:t>
                </a:r>
              </a:p>
              <a:p>
                <a:pPr lvl="2"/>
                <a:r>
                  <a:rPr lang="en-US" dirty="0"/>
                  <a:t>7 is neutral</a:t>
                </a:r>
              </a:p>
              <a:p>
                <a:pPr lvl="1"/>
                <a:r>
                  <a:rPr lang="en-US" b="1" dirty="0"/>
                  <a:t>Smaller</a:t>
                </a:r>
                <a:r>
                  <a:rPr lang="en-US" dirty="0"/>
                  <a:t> </a:t>
                </a:r>
                <a:r>
                  <a:rPr lang="en-US" b="1" dirty="0"/>
                  <a:t>pH = more acidic</a:t>
                </a:r>
              </a:p>
              <a:p>
                <a:pPr lvl="1"/>
                <a:r>
                  <a:rPr lang="en-US" b="1" dirty="0"/>
                  <a:t>Larger pH = more basic </a:t>
                </a:r>
                <a:r>
                  <a:rPr lang="en-US" dirty="0"/>
                  <a:t>(just remember to ‘turn </a:t>
                </a:r>
                <a:r>
                  <a:rPr lang="en-US" b="1" dirty="0"/>
                  <a:t>up</a:t>
                </a:r>
                <a:r>
                  <a:rPr lang="en-US" dirty="0"/>
                  <a:t> the </a:t>
                </a:r>
                <a:r>
                  <a:rPr lang="en-US" b="1" dirty="0"/>
                  <a:t>base</a:t>
                </a:r>
                <a:r>
                  <a:rPr lang="en-US" dirty="0"/>
                  <a:t>!’)</a:t>
                </a:r>
              </a:p>
              <a:p>
                <a:pPr lvl="1"/>
                <a14:m>
                  <m:oMath xmlns:m="http://schemas.openxmlformats.org/officeDocument/2006/math">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sSup>
                          <m:sSupPr>
                            <m:ctrlPr>
                              <a:rPr lang="en-US" i="1" smtClean="0">
                                <a:latin typeface="Cambria Math" panose="02040503050406030204" pitchFamily="18" charset="0"/>
                              </a:rPr>
                            </m:ctrlPr>
                          </m:sSupPr>
                          <m:e>
                            <m:r>
                              <a:rPr lang="en-US" b="0" i="1" smtClean="0">
                                <a:latin typeface="Cambria Math" panose="02040503050406030204" pitchFamily="18" charset="0"/>
                              </a:rPr>
                              <m:t>𝑂𝐻</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𝑝𝐻</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𝑝𝑂𝐻</m:t>
                        </m:r>
                      </m:sup>
                    </m:sSup>
                  </m:oMath>
                </a14:m>
                <a:endParaRPr lang="en-US" dirty="0"/>
              </a:p>
              <a:p>
                <a:r>
                  <a:rPr lang="en-US" dirty="0"/>
                  <a:t>K</a:t>
                </a:r>
                <a:r>
                  <a:rPr lang="en-US" baseline="-25000" dirty="0"/>
                  <a:t>a or b</a:t>
                </a:r>
              </a:p>
              <a:p>
                <a:pPr lvl="1"/>
                <a:r>
                  <a:rPr lang="en-US" dirty="0"/>
                  <a:t>The larger the number, the stronger the acid or base (depending on a or b)</a:t>
                </a:r>
              </a:p>
            </p:txBody>
          </p:sp>
        </mc:Choice>
        <mc:Fallback xmlns="">
          <p:sp>
            <p:nvSpPr>
              <p:cNvPr id="3" name="Content Placeholder 2">
                <a:extLst>
                  <a:ext uri="{FF2B5EF4-FFF2-40B4-BE49-F238E27FC236}">
                    <a16:creationId xmlns:a16="http://schemas.microsoft.com/office/drawing/2014/main" id="{7BE9CC3C-0A1D-4E5D-B1B4-6D9CC7E82C3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18</a:t>
            </a:fld>
            <a:endParaRPr lang="en-US"/>
          </a:p>
        </p:txBody>
      </p:sp>
    </p:spTree>
    <p:extLst>
      <p:ext uri="{BB962C8B-B14F-4D97-AF65-F5344CB8AC3E}">
        <p14:creationId xmlns:p14="http://schemas.microsoft.com/office/powerpoint/2010/main" val="3291212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90A76-89E8-4E17-8937-99EA0B5B9FE3}"/>
              </a:ext>
            </a:extLst>
          </p:cNvPr>
          <p:cNvSpPr>
            <a:spLocks noGrp="1"/>
          </p:cNvSpPr>
          <p:nvPr>
            <p:ph type="title"/>
          </p:nvPr>
        </p:nvSpPr>
        <p:spPr/>
        <p:txBody>
          <a:bodyPr/>
          <a:lstStyle/>
          <a:p>
            <a:r>
              <a:rPr lang="en-US" dirty="0"/>
              <a:t>% ionization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BEB10D0-C90A-4502-809F-ED8EAD0BCD04}"/>
                  </a:ext>
                </a:extLst>
              </p:cNvPr>
              <p:cNvSpPr>
                <a:spLocks noGrp="1"/>
              </p:cNvSpPr>
              <p:nvPr>
                <p:ph idx="1"/>
              </p:nvPr>
            </p:nvSpPr>
            <p:spPr/>
            <p:txBody>
              <a:bodyPr/>
              <a:lstStyle/>
              <a:p>
                <a:r>
                  <a:rPr lang="en-US" dirty="0"/>
                  <a:t>The fraction of the original compound that is ionized</a:t>
                </a:r>
              </a:p>
              <a:p>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𝑖𝑜𝑛𝑖𝑧𝑒𝑑</m:t>
                    </m:r>
                    <m:r>
                      <a:rPr lang="en-US" b="0" i="1" smtClean="0">
                        <a:latin typeface="Cambria Math" panose="02040503050406030204" pitchFamily="18" charset="0"/>
                      </a:rPr>
                      <m:t>= </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𝑖𝑜𝑛</m:t>
                            </m:r>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𝑖𝑛𝑖𝑡𝑖𝑎𝑙</m:t>
                            </m:r>
                            <m:r>
                              <a:rPr lang="en-US" b="0" i="1" smtClean="0">
                                <a:latin typeface="Cambria Math" panose="02040503050406030204" pitchFamily="18" charset="0"/>
                              </a:rPr>
                              <m:t> </m:t>
                            </m:r>
                            <m:r>
                              <a:rPr lang="en-US" b="0" i="1" smtClean="0">
                                <a:latin typeface="Cambria Math" panose="02040503050406030204" pitchFamily="18" charset="0"/>
                              </a:rPr>
                              <m:t>𝑐𝑜𝑚𝑝𝑜𝑢𝑛𝑑</m:t>
                            </m:r>
                          </m:e>
                        </m:d>
                      </m:den>
                    </m:f>
                    <m:r>
                      <a:rPr lang="en-US" b="0" i="1" smtClean="0">
                        <a:latin typeface="Cambria Math" panose="02040503050406030204" pitchFamily="18" charset="0"/>
                      </a:rPr>
                      <m:t>∗100%</m:t>
                    </m:r>
                  </m:oMath>
                </a14:m>
                <a:endParaRPr lang="en-US" dirty="0"/>
              </a:p>
              <a:p>
                <a:r>
                  <a:rPr lang="en-US" dirty="0"/>
                  <a:t>If the same compound is dissolved at two different concentrations, it will yield different % ionizations!</a:t>
                </a:r>
              </a:p>
            </p:txBody>
          </p:sp>
        </mc:Choice>
        <mc:Fallback xmlns="">
          <p:sp>
            <p:nvSpPr>
              <p:cNvPr id="3" name="Content Placeholder 2">
                <a:extLst>
                  <a:ext uri="{FF2B5EF4-FFF2-40B4-BE49-F238E27FC236}">
                    <a16:creationId xmlns:a16="http://schemas.microsoft.com/office/drawing/2014/main" id="{4BEB10D0-C90A-4502-809F-ED8EAD0BCD0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19</a:t>
            </a:fld>
            <a:endParaRPr lang="en-US"/>
          </a:p>
        </p:txBody>
      </p:sp>
    </p:spTree>
    <p:extLst>
      <p:ext uri="{BB962C8B-B14F-4D97-AF65-F5344CB8AC3E}">
        <p14:creationId xmlns:p14="http://schemas.microsoft.com/office/powerpoint/2010/main" val="1324687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D8C88-C38F-48BD-A2EC-3CD5E29949B4}"/>
              </a:ext>
            </a:extLst>
          </p:cNvPr>
          <p:cNvSpPr>
            <a:spLocks noGrp="1"/>
          </p:cNvSpPr>
          <p:nvPr>
            <p:ph type="title"/>
          </p:nvPr>
        </p:nvSpPr>
        <p:spPr/>
        <p:txBody>
          <a:bodyPr/>
          <a:lstStyle/>
          <a:p>
            <a:r>
              <a:rPr lang="en-US" dirty="0"/>
              <a:t>Chemical Equilibria</a:t>
            </a:r>
          </a:p>
        </p:txBody>
      </p:sp>
      <p:pic>
        <p:nvPicPr>
          <p:cNvPr id="4" name="Content Placeholder 3">
            <a:extLst>
              <a:ext uri="{FF2B5EF4-FFF2-40B4-BE49-F238E27FC236}">
                <a16:creationId xmlns:a16="http://schemas.microsoft.com/office/drawing/2014/main" xmlns="" id="{3014E2E8-0810-444A-90D0-543CC23090F2}"/>
              </a:ext>
            </a:extLst>
          </p:cNvPr>
          <p:cNvPicPr>
            <a:picLocks noGrp="1" noChangeAspect="1"/>
          </p:cNvPicPr>
          <p:nvPr>
            <p:ph idx="1"/>
          </p:nvPr>
        </p:nvPicPr>
        <p:blipFill>
          <a:blip r:embed="rId2"/>
          <a:stretch>
            <a:fillRect/>
          </a:stretch>
        </p:blipFill>
        <p:spPr>
          <a:xfrm>
            <a:off x="1737055" y="1825625"/>
            <a:ext cx="8717890" cy="4351338"/>
          </a:xfrm>
          <a:prstGeom prst="rect">
            <a:avLst/>
          </a:prstGeom>
        </p:spPr>
      </p:pic>
      <p:sp>
        <p:nvSpPr>
          <p:cNvPr id="3" name="Slide Number Placeholder 2"/>
          <p:cNvSpPr>
            <a:spLocks noGrp="1"/>
          </p:cNvSpPr>
          <p:nvPr>
            <p:ph type="sldNum" sz="quarter" idx="12"/>
          </p:nvPr>
        </p:nvSpPr>
        <p:spPr/>
        <p:txBody>
          <a:bodyPr/>
          <a:lstStyle/>
          <a:p>
            <a:fld id="{36CBFCEF-6948-4E8F-B3F3-1AF45B296752}" type="slidenum">
              <a:rPr lang="en-US" smtClean="0"/>
              <a:t>2</a:t>
            </a:fld>
            <a:endParaRPr lang="en-US"/>
          </a:p>
        </p:txBody>
      </p:sp>
    </p:spTree>
    <p:extLst>
      <p:ext uri="{BB962C8B-B14F-4D97-AF65-F5344CB8AC3E}">
        <p14:creationId xmlns:p14="http://schemas.microsoft.com/office/powerpoint/2010/main" val="4140219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C481D-27ED-4C20-9E8B-3FA22A22601F}"/>
              </a:ext>
            </a:extLst>
          </p:cNvPr>
          <p:cNvSpPr>
            <a:spLocks noGrp="1"/>
          </p:cNvSpPr>
          <p:nvPr>
            <p:ph type="title"/>
          </p:nvPr>
        </p:nvSpPr>
        <p:spPr>
          <a:xfrm>
            <a:off x="838200" y="-340728"/>
            <a:ext cx="10515600" cy="1325563"/>
          </a:xfrm>
        </p:spPr>
        <p:txBody>
          <a:bodyPr/>
          <a:lstStyle/>
          <a:p>
            <a:r>
              <a:rPr lang="en-US" dirty="0"/>
              <a:t>Let’s practice!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4F40982E-F234-41A3-83B0-BA83C3219FE7}"/>
                  </a:ext>
                </a:extLst>
              </p:cNvPr>
              <p:cNvSpPr>
                <a:spLocks noGrp="1"/>
              </p:cNvSpPr>
              <p:nvPr>
                <p:ph idx="1"/>
              </p:nvPr>
            </p:nvSpPr>
            <p:spPr>
              <a:xfrm>
                <a:off x="838200" y="686635"/>
                <a:ext cx="10515600" cy="4351338"/>
              </a:xfrm>
            </p:spPr>
            <p:txBody>
              <a:bodyPr>
                <a:normAutofit fontScale="92500" lnSpcReduction="20000"/>
              </a:bodyPr>
              <a:lstStyle/>
              <a:p>
                <a:r>
                  <a:rPr lang="en-US" dirty="0" smtClean="0"/>
                  <a:t>Geoff was out celebrating the UT victory over Oklahoma (HOOK ‘EM!) while out of town in Pittsburgh when he noticed that it was starting to rain, but the rain felt kind of funny.  It was acid rain! Acid rain forms from atmospheric sulfuric and nitric acid.  In this case, we will assume pure nitric (HNO</a:t>
                </a:r>
                <a:r>
                  <a:rPr lang="en-US" baseline="-25000" dirty="0"/>
                  <a:t>3</a:t>
                </a:r>
                <a:r>
                  <a:rPr lang="en-US" dirty="0"/>
                  <a:t>).  If the pH is 4.3 and the volume of a raindrop is 0.05 mL, how many moles of HNO</a:t>
                </a:r>
                <a:r>
                  <a:rPr lang="en-US" baseline="-25000" dirty="0"/>
                  <a:t>3</a:t>
                </a:r>
                <a:r>
                  <a:rPr lang="en-US" dirty="0"/>
                  <a:t> are dissolved in each raindrop?</a:t>
                </a:r>
              </a:p>
              <a:p>
                <a:r>
                  <a:rPr lang="en-US" dirty="0"/>
                  <a:t>We know Nitric acid is a strong acid, so it fully dissociates</a:t>
                </a:r>
              </a:p>
              <a:p>
                <a:r>
                  <a:rPr lang="en-US" dirty="0"/>
                  <a:t>We need the concentration of H</a:t>
                </a:r>
                <a:r>
                  <a:rPr lang="en-US" baseline="30000" dirty="0"/>
                  <a:t>+</a:t>
                </a: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𝑝𝐻</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𝐻</m:t>
                                  </m:r>
                                </m:e>
                                <m:sup>
                                  <m:r>
                                    <a:rPr lang="en-US" b="0" i="1" smtClean="0">
                                      <a:latin typeface="Cambria Math" panose="02040503050406030204" pitchFamily="18" charset="0"/>
                                      <a:ea typeface="Cambria Math" panose="02040503050406030204" pitchFamily="18" charset="0"/>
                                    </a:rPr>
                                    <m:t>+</m:t>
                                  </m:r>
                                </m:sup>
                              </m:sSup>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m:t>
                          </m:r>
                          <m:r>
                            <a:rPr lang="en-US" b="0" i="1" smtClean="0">
                              <a:latin typeface="Cambria Math" panose="02040503050406030204" pitchFamily="18" charset="0"/>
                            </a:rPr>
                            <m:t>𝑝𝐻</m:t>
                          </m:r>
                        </m:sup>
                      </m:sSup>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−4.3</m:t>
                          </m:r>
                        </m:sup>
                      </m:sSup>
                      <m:r>
                        <a:rPr lang="en-US" b="0" i="1" smtClean="0">
                          <a:latin typeface="Cambria Math" panose="02040503050406030204" pitchFamily="18" charset="0"/>
                        </a:rPr>
                        <m:t>=</m:t>
                      </m:r>
                      <m:r>
                        <a:rPr lang="en-US" b="0" i="1" smtClean="0">
                          <a:latin typeface="Cambria Math" panose="02040503050406030204" pitchFamily="18" charset="0"/>
                        </a:rPr>
                        <m:t>5.01∗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r>
                        <a:rPr lang="en-US" b="0" i="1" smtClean="0">
                          <a:latin typeface="Cambria Math" panose="02040503050406030204" pitchFamily="18" charset="0"/>
                        </a:rPr>
                        <m:t> </m:t>
                      </m:r>
                      <m:r>
                        <a:rPr lang="en-US" b="0" i="1" smtClean="0">
                          <a:latin typeface="Cambria Math" panose="02040503050406030204" pitchFamily="18" charset="0"/>
                        </a:rPr>
                        <m:t>𝑀</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5.01∗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∗.05 </m:t>
                      </m:r>
                      <m:r>
                        <a:rPr lang="en-US" b="0" i="1" smtClean="0">
                          <a:latin typeface="Cambria Math" panose="02040503050406030204" pitchFamily="18" charset="0"/>
                          <a:ea typeface="Cambria Math" panose="02040503050406030204" pitchFamily="18" charset="0"/>
                        </a:rPr>
                        <m:t>𝑚𝐿</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𝐿</m:t>
                          </m:r>
                        </m:num>
                        <m:den>
                          <m:r>
                            <a:rPr lang="en-US" b="0" i="1" smtClean="0">
                              <a:latin typeface="Cambria Math" panose="02040503050406030204" pitchFamily="18" charset="0"/>
                              <a:ea typeface="Cambria Math" panose="02040503050406030204" pitchFamily="18" charset="0"/>
                            </a:rPr>
                            <m:t>1000 </m:t>
                          </m:r>
                          <m:r>
                            <a:rPr lang="en-US" b="0" i="1" smtClean="0">
                              <a:latin typeface="Cambria Math" panose="02040503050406030204" pitchFamily="18" charset="0"/>
                              <a:ea typeface="Cambria Math" panose="02040503050406030204" pitchFamily="18" charset="0"/>
                            </a:rPr>
                            <m:t>𝑚𝐿</m:t>
                          </m:r>
                        </m:den>
                      </m:f>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highlight>
                            <a:srgbClr val="FFFF00"/>
                          </a:highlight>
                          <a:latin typeface="Cambria Math" panose="02040503050406030204" pitchFamily="18" charset="0"/>
                          <a:ea typeface="Cambria Math" panose="02040503050406030204" pitchFamily="18" charset="0"/>
                        </a:rPr>
                        <m:t>=</m:t>
                      </m:r>
                      <m:r>
                        <a:rPr lang="en-US" b="0" i="1" smtClean="0">
                          <a:highlight>
                            <a:srgbClr val="FFFF00"/>
                          </a:highlight>
                          <a:latin typeface="Cambria Math" panose="02040503050406030204" pitchFamily="18" charset="0"/>
                          <a:ea typeface="Cambria Math" panose="02040503050406030204" pitchFamily="18" charset="0"/>
                        </a:rPr>
                        <m:t>2.5∗</m:t>
                      </m:r>
                      <m:sSup>
                        <m:sSupPr>
                          <m:ctrlPr>
                            <a:rPr lang="en-US" b="0" i="1" smtClean="0">
                              <a:highlight>
                                <a:srgbClr val="FFFF00"/>
                              </a:highlight>
                              <a:latin typeface="Cambria Math" panose="02040503050406030204" pitchFamily="18" charset="0"/>
                              <a:ea typeface="Cambria Math" panose="02040503050406030204" pitchFamily="18" charset="0"/>
                            </a:rPr>
                          </m:ctrlPr>
                        </m:sSupPr>
                        <m:e>
                          <m:r>
                            <a:rPr lang="en-US" b="0" i="1" smtClean="0">
                              <a:highlight>
                                <a:srgbClr val="FFFF00"/>
                              </a:highlight>
                              <a:latin typeface="Cambria Math" panose="02040503050406030204" pitchFamily="18" charset="0"/>
                              <a:ea typeface="Cambria Math" panose="02040503050406030204" pitchFamily="18" charset="0"/>
                            </a:rPr>
                            <m:t>10</m:t>
                          </m:r>
                        </m:e>
                        <m:sup>
                          <m:r>
                            <a:rPr lang="en-US" b="0" i="1" smtClean="0">
                              <a:highlight>
                                <a:srgbClr val="FFFF00"/>
                              </a:highlight>
                              <a:latin typeface="Cambria Math" panose="02040503050406030204" pitchFamily="18" charset="0"/>
                              <a:ea typeface="Cambria Math" panose="02040503050406030204" pitchFamily="18" charset="0"/>
                            </a:rPr>
                            <m:t>−</m:t>
                          </m:r>
                          <m:r>
                            <a:rPr lang="en-US" b="0" i="1" smtClean="0">
                              <a:highlight>
                                <a:srgbClr val="FFFF00"/>
                              </a:highlight>
                              <a:latin typeface="Cambria Math" panose="02040503050406030204" pitchFamily="18" charset="0"/>
                              <a:ea typeface="Cambria Math" panose="02040503050406030204" pitchFamily="18" charset="0"/>
                            </a:rPr>
                            <m:t>9</m:t>
                          </m:r>
                        </m:sup>
                      </m:sSup>
                      <m:r>
                        <a:rPr lang="en-US" b="0" i="1" smtClean="0">
                          <a:highlight>
                            <a:srgbClr val="FFFF00"/>
                          </a:highlight>
                          <a:latin typeface="Cambria Math" panose="02040503050406030204" pitchFamily="18" charset="0"/>
                          <a:ea typeface="Cambria Math" panose="02040503050406030204" pitchFamily="18" charset="0"/>
                        </a:rPr>
                        <m:t> </m:t>
                      </m:r>
                      <m:r>
                        <a:rPr lang="en-US" b="0" i="1" smtClean="0">
                          <a:highlight>
                            <a:srgbClr val="FFFF00"/>
                          </a:highlight>
                          <a:latin typeface="Cambria Math" panose="02040503050406030204" pitchFamily="18" charset="0"/>
                          <a:ea typeface="Cambria Math" panose="02040503050406030204" pitchFamily="18" charset="0"/>
                        </a:rPr>
                        <m:t>𝑚𝑜𝑙𝑒𝑠</m:t>
                      </m:r>
                      <m:r>
                        <a:rPr lang="en-US" b="0" i="1" smtClean="0">
                          <a:highlight>
                            <a:srgbClr val="FFFF00"/>
                          </a:highlight>
                          <a:latin typeface="Cambria Math" panose="02040503050406030204" pitchFamily="18" charset="0"/>
                          <a:ea typeface="Cambria Math" panose="02040503050406030204" pitchFamily="18" charset="0"/>
                        </a:rPr>
                        <m:t> </m:t>
                      </m:r>
                      <m:r>
                        <a:rPr lang="en-US" b="0" i="1" smtClean="0">
                          <a:highlight>
                            <a:srgbClr val="FFFF00"/>
                          </a:highlight>
                          <a:latin typeface="Cambria Math" panose="02040503050406030204" pitchFamily="18" charset="0"/>
                          <a:ea typeface="Cambria Math" panose="02040503050406030204" pitchFamily="18" charset="0"/>
                        </a:rPr>
                        <m:t>𝑝𝑒𝑟</m:t>
                      </m:r>
                      <m:r>
                        <a:rPr lang="en-US" b="0" i="1" smtClean="0">
                          <a:highlight>
                            <a:srgbClr val="FFFF00"/>
                          </a:highlight>
                          <a:latin typeface="Cambria Math" panose="02040503050406030204" pitchFamily="18" charset="0"/>
                          <a:ea typeface="Cambria Math" panose="02040503050406030204" pitchFamily="18" charset="0"/>
                        </a:rPr>
                        <m:t> </m:t>
                      </m:r>
                      <m:r>
                        <a:rPr lang="en-US" b="0" i="1" smtClean="0">
                          <a:highlight>
                            <a:srgbClr val="FFFF00"/>
                          </a:highlight>
                          <a:latin typeface="Cambria Math" panose="02040503050406030204" pitchFamily="18" charset="0"/>
                          <a:ea typeface="Cambria Math" panose="02040503050406030204" pitchFamily="18" charset="0"/>
                        </a:rPr>
                        <m:t>𝑟𝑎𝑖𝑛𝑑𝑟𝑜𝑝</m:t>
                      </m:r>
                      <m:r>
                        <a:rPr lang="en-US" b="0" i="1" smtClean="0">
                          <a:highlight>
                            <a:srgbClr val="FFFF00"/>
                          </a:highlight>
                          <a:latin typeface="Cambria Math" panose="02040503050406030204" pitchFamily="18" charset="0"/>
                          <a:ea typeface="Cambria Math" panose="02040503050406030204" pitchFamily="18" charset="0"/>
                        </a:rPr>
                        <m:t>!</m:t>
                      </m:r>
                    </m:oMath>
                  </m:oMathPara>
                </a14:m>
                <a:endParaRPr lang="en-US" b="0" dirty="0">
                  <a:highlight>
                    <a:srgbClr val="FFFF00"/>
                  </a:highlight>
                </a:endParaRPr>
              </a:p>
            </p:txBody>
          </p:sp>
        </mc:Choice>
        <mc:Fallback>
          <p:sp>
            <p:nvSpPr>
              <p:cNvPr id="3" name="Content Placeholder 2">
                <a:extLst>
                  <a:ext uri="{FF2B5EF4-FFF2-40B4-BE49-F238E27FC236}">
                    <a16:creationId xmlns:a16="http://schemas.microsoft.com/office/drawing/2014/main" xmlns:a14="http://schemas.microsoft.com/office/drawing/2010/main" xmlns="" id="{4F40982E-F234-41A3-83B0-BA83C3219FE7}"/>
                  </a:ext>
                </a:extLst>
              </p:cNvPr>
              <p:cNvSpPr>
                <a:spLocks noGrp="1" noRot="1" noChangeAspect="1" noMove="1" noResize="1" noEditPoints="1" noAdjustHandles="1" noChangeArrowheads="1" noChangeShapeType="1" noTextEdit="1"/>
              </p:cNvSpPr>
              <p:nvPr>
                <p:ph idx="1"/>
              </p:nvPr>
            </p:nvSpPr>
            <p:spPr>
              <a:xfrm>
                <a:off x="838200" y="686635"/>
                <a:ext cx="10515600" cy="4351338"/>
              </a:xfrm>
              <a:blipFill rotWithShape="0">
                <a:blip r:embed="rId2"/>
                <a:stretch>
                  <a:fillRect l="-928" t="-3647" r="-1507" b="-11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20</a:t>
            </a:fld>
            <a:endParaRPr lang="en-US"/>
          </a:p>
        </p:txBody>
      </p:sp>
    </p:spTree>
    <p:extLst>
      <p:ext uri="{BB962C8B-B14F-4D97-AF65-F5344CB8AC3E}">
        <p14:creationId xmlns:p14="http://schemas.microsoft.com/office/powerpoint/2010/main" val="1655362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3CC9E-1E2B-4588-88C8-075D0105C7B9}"/>
              </a:ext>
            </a:extLst>
          </p:cNvPr>
          <p:cNvSpPr>
            <a:spLocks noGrp="1"/>
          </p:cNvSpPr>
          <p:nvPr>
            <p:ph type="title"/>
          </p:nvPr>
        </p:nvSpPr>
        <p:spPr>
          <a:xfrm>
            <a:off x="838200" y="-279768"/>
            <a:ext cx="10515600" cy="1325563"/>
          </a:xfrm>
        </p:spPr>
        <p:txBody>
          <a:bodyPr/>
          <a:lstStyle/>
          <a:p>
            <a:r>
              <a:rPr lang="en-US" dirty="0"/>
              <a:t>Let’s stick with the rain theme!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659A8B88-C61C-4BB4-A038-1328CE8FC178}"/>
                  </a:ext>
                </a:extLst>
              </p:cNvPr>
              <p:cNvSpPr>
                <a:spLocks noGrp="1"/>
              </p:cNvSpPr>
              <p:nvPr>
                <p:ph idx="1"/>
              </p:nvPr>
            </p:nvSpPr>
            <p:spPr>
              <a:xfrm>
                <a:off x="838200" y="689844"/>
                <a:ext cx="10515600" cy="6168156"/>
              </a:xfrm>
            </p:spPr>
            <p:txBody>
              <a:bodyPr>
                <a:normAutofit lnSpcReduction="10000"/>
              </a:bodyPr>
              <a:lstStyle/>
              <a:p>
                <a:r>
                  <a:rPr lang="en-US" dirty="0" smtClean="0"/>
                  <a:t>Geoff was inspired by this to try to create purple rain!  He found a base (B) that when dissolved in water produces a purple color (K</a:t>
                </a:r>
                <a:r>
                  <a:rPr lang="en-US" baseline="-25000" dirty="0"/>
                  <a:t>B</a:t>
                </a:r>
                <a:r>
                  <a:rPr lang="en-US" dirty="0"/>
                  <a:t> = 1.2*10</a:t>
                </a:r>
                <a:r>
                  <a:rPr lang="en-US" baseline="30000" dirty="0"/>
                  <a:t>-5</a:t>
                </a:r>
                <a:r>
                  <a:rPr lang="en-US" dirty="0"/>
                  <a:t>) and started wondering what concentration it would take to make basic rain (pOH = 4.3)…</a:t>
                </a:r>
              </a:p>
              <a:p>
                <a:r>
                  <a:rPr lang="en-US" dirty="0"/>
                  <a:t>Start with a RICE table!</a:t>
                </a:r>
              </a:p>
              <a:p>
                <a:endParaRPr lang="en-US" dirty="0"/>
              </a:p>
              <a:p>
                <a:endParaRPr lang="en-US" dirty="0"/>
              </a:p>
              <a:p>
                <a:endParaRPr lang="en-US" dirty="0"/>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r>
                        <a:rPr lang="en-US" b="0" i="1" smtClean="0">
                          <a:latin typeface="Cambria Math" panose="02040503050406030204" pitchFamily="18" charset="0"/>
                        </a:rPr>
                        <m:t>𝑂</m:t>
                      </m:r>
                      <m:r>
                        <a:rPr lang="en-US" i="1">
                          <a:latin typeface="Cambria Math" panose="02040503050406030204" pitchFamily="18" charset="0"/>
                        </a:rPr>
                        <m:t>𝐻</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0" i="1" smtClean="0">
                                      <a:latin typeface="Cambria Math" panose="02040503050406030204" pitchFamily="18" charset="0"/>
                                    </a:rPr>
                                    <m:t>𝑂</m:t>
                                  </m:r>
                                  <m:r>
                                    <a:rPr lang="en-US" i="1">
                                      <a:latin typeface="Cambria Math" panose="02040503050406030204" pitchFamily="18" charset="0"/>
                                    </a:rPr>
                                    <m:t>𝐻</m:t>
                                  </m:r>
                                </m:e>
                                <m:sup>
                                  <m:r>
                                    <a:rPr lang="en-US" b="0" i="1" smtClean="0">
                                      <a:latin typeface="Cambria Math" panose="02040503050406030204" pitchFamily="18" charset="0"/>
                                    </a:rPr>
                                    <m:t>−</m:t>
                                  </m:r>
                                </m:sup>
                              </m:sSup>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𝑂</m:t>
                                  </m:r>
                                  <m:r>
                                    <a:rPr lang="en-US" i="1">
                                      <a:latin typeface="Cambria Math" panose="02040503050406030204" pitchFamily="18" charset="0"/>
                                      <a:ea typeface="Cambria Math" panose="02040503050406030204" pitchFamily="18" charset="0"/>
                                    </a:rPr>
                                    <m:t>𝐻</m:t>
                                  </m:r>
                                </m:e>
                                <m:sup>
                                  <m:r>
                                    <a:rPr lang="en-US" b="0" i="1" smtClean="0">
                                      <a:latin typeface="Cambria Math" panose="02040503050406030204" pitchFamily="18" charset="0"/>
                                      <a:ea typeface="Cambria Math" panose="02040503050406030204" pitchFamily="18" charset="0"/>
                                    </a:rPr>
                                    <m:t>−</m:t>
                                  </m:r>
                                </m:sup>
                              </m:sSup>
                            </m:e>
                          </m:d>
                        </m:e>
                      </m:func>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10</m:t>
                          </m:r>
                        </m:e>
                        <m:sup>
                          <m:r>
                            <a:rPr lang="en-US" i="1">
                              <a:latin typeface="Cambria Math" panose="02040503050406030204" pitchFamily="18" charset="0"/>
                            </a:rPr>
                            <m:t>−</m:t>
                          </m:r>
                          <m:r>
                            <a:rPr lang="en-US" i="1">
                              <a:latin typeface="Cambria Math" panose="02040503050406030204" pitchFamily="18" charset="0"/>
                            </a:rPr>
                            <m:t>𝑝𝑂𝐻</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10</m:t>
                          </m:r>
                        </m:e>
                        <m:sup>
                          <m:r>
                            <a:rPr lang="en-US" i="1">
                              <a:latin typeface="Cambria Math" panose="02040503050406030204" pitchFamily="18" charset="0"/>
                            </a:rPr>
                            <m:t>−4.3</m:t>
                          </m:r>
                        </m:sup>
                      </m:sSup>
                      <m:r>
                        <a:rPr lang="en-US" i="1">
                          <a:latin typeface="Cambria Math" panose="02040503050406030204" pitchFamily="18" charset="0"/>
                        </a:rPr>
                        <m:t>=</m:t>
                      </m:r>
                      <m:r>
                        <a:rPr lang="en-US" b="0" i="1" smtClean="0">
                          <a:latin typeface="Cambria Math" panose="02040503050406030204" pitchFamily="18" charset="0"/>
                        </a:rPr>
                        <m:t>5.01∗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r>
                        <a:rPr lang="en-US" i="1">
                          <a:latin typeface="Cambria Math" panose="02040503050406030204" pitchFamily="18" charset="0"/>
                        </a:rPr>
                        <m:t> </m:t>
                      </m:r>
                      <m:r>
                        <a:rPr lang="en-US" i="1">
                          <a:latin typeface="Cambria Math" panose="02040503050406030204" pitchFamily="18" charset="0"/>
                        </a:rPr>
                        <m:t>𝑀</m:t>
                      </m:r>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𝐵</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𝐵𝐻</m:t>
                                  </m:r>
                                </m:e>
                                <m:sup>
                                  <m:r>
                                    <a:rPr lang="en-US" b="0" i="1" smtClean="0">
                                      <a:latin typeface="Cambria Math" panose="02040503050406030204" pitchFamily="18" charset="0"/>
                                    </a:rPr>
                                    <m:t>+</m:t>
                                  </m:r>
                                </m:sup>
                              </m:sSup>
                            </m:e>
                          </m:d>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𝑂𝐻</m:t>
                                  </m:r>
                                </m:e>
                                <m:sup>
                                  <m:r>
                                    <a:rPr lang="en-US" b="0" i="1" smtClean="0">
                                      <a:latin typeface="Cambria Math" panose="02040503050406030204" pitchFamily="18" charset="0"/>
                                    </a:rPr>
                                    <m:t>−</m:t>
                                  </m:r>
                                </m:sup>
                              </m:sSup>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5.01∗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r>
                            <a:rPr lang="en-US" b="0" i="1" smtClean="0">
                              <a:latin typeface="Cambria Math" panose="02040503050406030204" pitchFamily="18" charset="0"/>
                            </a:rPr>
                            <m:t>)(</m:t>
                          </m:r>
                          <m:r>
                            <a:rPr lang="en-US" b="0" i="1" smtClean="0">
                              <a:latin typeface="Cambria Math" panose="02040503050406030204" pitchFamily="18" charset="0"/>
                            </a:rPr>
                            <m:t>5.01∗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5.01∗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r>
                            <a:rPr lang="en-US" b="0" i="1" smtClean="0">
                              <a:latin typeface="Cambria Math" panose="02040503050406030204" pitchFamily="18" charset="0"/>
                            </a:rPr>
                            <m:t>)</m:t>
                          </m:r>
                        </m:den>
                      </m:f>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→1.2∗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5.01∗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m:t>
                          </m:r>
                        </m:sup>
                      </m:sSup>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highlight>
                            <a:srgbClr val="FFFF00"/>
                          </a:highlight>
                          <a:latin typeface="Cambria Math" panose="02040503050406030204" pitchFamily="18" charset="0"/>
                          <a:ea typeface="Cambria Math" panose="02040503050406030204" pitchFamily="18" charset="0"/>
                        </a:rPr>
                        <m:t>?=</m:t>
                      </m:r>
                      <m:r>
                        <a:rPr lang="en-US" b="0" i="1" smtClean="0">
                          <a:highlight>
                            <a:srgbClr val="FFFF00"/>
                          </a:highlight>
                          <a:latin typeface="Cambria Math" panose="02040503050406030204" pitchFamily="18" charset="0"/>
                          <a:ea typeface="Cambria Math" panose="02040503050406030204" pitchFamily="18" charset="0"/>
                        </a:rPr>
                        <m:t>2.6∗</m:t>
                      </m:r>
                      <m:sSup>
                        <m:sSupPr>
                          <m:ctrlPr>
                            <a:rPr lang="en-US" b="0" i="1" smtClean="0">
                              <a:highlight>
                                <a:srgbClr val="FFFF00"/>
                              </a:highlight>
                              <a:latin typeface="Cambria Math" panose="02040503050406030204" pitchFamily="18" charset="0"/>
                              <a:ea typeface="Cambria Math" panose="02040503050406030204" pitchFamily="18" charset="0"/>
                            </a:rPr>
                          </m:ctrlPr>
                        </m:sSupPr>
                        <m:e>
                          <m:r>
                            <a:rPr lang="en-US" b="0" i="1" smtClean="0">
                              <a:highlight>
                                <a:srgbClr val="FFFF00"/>
                              </a:highlight>
                              <a:latin typeface="Cambria Math" panose="02040503050406030204" pitchFamily="18" charset="0"/>
                              <a:ea typeface="Cambria Math" panose="02040503050406030204" pitchFamily="18" charset="0"/>
                            </a:rPr>
                            <m:t>10</m:t>
                          </m:r>
                        </m:e>
                        <m:sup>
                          <m:r>
                            <a:rPr lang="en-US" b="0" i="1" smtClean="0">
                              <a:highlight>
                                <a:srgbClr val="FFFF00"/>
                              </a:highlight>
                              <a:latin typeface="Cambria Math" panose="02040503050406030204" pitchFamily="18" charset="0"/>
                              <a:ea typeface="Cambria Math" panose="02040503050406030204" pitchFamily="18" charset="0"/>
                            </a:rPr>
                            <m:t>−4</m:t>
                          </m:r>
                        </m:sup>
                      </m:sSup>
                      <m:r>
                        <a:rPr lang="en-US" b="0" i="1" smtClean="0">
                          <a:highlight>
                            <a:srgbClr val="FFFF00"/>
                          </a:highlight>
                          <a:latin typeface="Cambria Math" panose="02040503050406030204" pitchFamily="18" charset="0"/>
                          <a:ea typeface="Cambria Math" panose="02040503050406030204" pitchFamily="18" charset="0"/>
                        </a:rPr>
                        <m:t> </m:t>
                      </m:r>
                      <m:r>
                        <a:rPr lang="en-US" b="0" i="1" smtClean="0">
                          <a:highlight>
                            <a:srgbClr val="FFFF00"/>
                          </a:highlight>
                          <a:latin typeface="Cambria Math" panose="02040503050406030204" pitchFamily="18" charset="0"/>
                          <a:ea typeface="Cambria Math" panose="02040503050406030204" pitchFamily="18" charset="0"/>
                        </a:rPr>
                        <m:t>𝑀</m:t>
                      </m:r>
                      <m:r>
                        <a:rPr lang="en-US" b="0" i="1" smtClean="0">
                          <a:highlight>
                            <a:srgbClr val="FFFF00"/>
                          </a:highlight>
                          <a:latin typeface="Cambria Math" panose="02040503050406030204" pitchFamily="18" charset="0"/>
                          <a:ea typeface="Cambria Math" panose="02040503050406030204" pitchFamily="18" charset="0"/>
                        </a:rPr>
                        <m:t>!</m:t>
                      </m:r>
                    </m:oMath>
                  </m:oMathPara>
                </a14:m>
                <a:endParaRPr lang="en-US" dirty="0">
                  <a:highlight>
                    <a:srgbClr val="FFFF00"/>
                  </a:highlight>
                </a:endParaRP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xmlns:a14="http://schemas.microsoft.com/office/drawing/2010/main" xmlns="" id="{659A8B88-C61C-4BB4-A038-1328CE8FC178}"/>
                  </a:ext>
                </a:extLst>
              </p:cNvPr>
              <p:cNvSpPr>
                <a:spLocks noGrp="1" noRot="1" noChangeAspect="1" noMove="1" noResize="1" noEditPoints="1" noAdjustHandles="1" noChangeArrowheads="1" noChangeShapeType="1" noTextEdit="1"/>
              </p:cNvSpPr>
              <p:nvPr>
                <p:ph idx="1"/>
              </p:nvPr>
            </p:nvSpPr>
            <p:spPr>
              <a:xfrm>
                <a:off x="838200" y="689844"/>
                <a:ext cx="10515600" cy="6168156"/>
              </a:xfrm>
              <a:blipFill rotWithShape="0">
                <a:blip r:embed="rId2"/>
                <a:stretch>
                  <a:fillRect l="-1043" t="-2174"/>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xmlns="" id="{2F801C98-39C6-431B-9785-38FF19199866}"/>
              </a:ext>
            </a:extLst>
          </p:cNvPr>
          <p:cNvGraphicFramePr>
            <a:graphicFrameLocks noGrp="1"/>
          </p:cNvGraphicFramePr>
          <p:nvPr>
            <p:extLst>
              <p:ext uri="{D42A27DB-BD31-4B8C-83A1-F6EECF244321}">
                <p14:modId xmlns:p14="http://schemas.microsoft.com/office/powerpoint/2010/main" val="276112657"/>
              </p:ext>
            </p:extLst>
          </p:nvPr>
        </p:nvGraphicFramePr>
        <p:xfrm>
          <a:off x="2032000" y="2722001"/>
          <a:ext cx="8128000" cy="148336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xmlns="" val="1204776339"/>
                    </a:ext>
                  </a:extLst>
                </a:gridCol>
                <a:gridCol w="2032000">
                  <a:extLst>
                    <a:ext uri="{9D8B030D-6E8A-4147-A177-3AD203B41FA5}">
                      <a16:colId xmlns:a16="http://schemas.microsoft.com/office/drawing/2014/main" xmlns="" val="1552903547"/>
                    </a:ext>
                  </a:extLst>
                </a:gridCol>
                <a:gridCol w="2032000">
                  <a:extLst>
                    <a:ext uri="{9D8B030D-6E8A-4147-A177-3AD203B41FA5}">
                      <a16:colId xmlns:a16="http://schemas.microsoft.com/office/drawing/2014/main" xmlns="" val="3423757579"/>
                    </a:ext>
                  </a:extLst>
                </a:gridCol>
                <a:gridCol w="2032000">
                  <a:extLst>
                    <a:ext uri="{9D8B030D-6E8A-4147-A177-3AD203B41FA5}">
                      <a16:colId xmlns:a16="http://schemas.microsoft.com/office/drawing/2014/main" xmlns="" val="85457096"/>
                    </a:ext>
                  </a:extLst>
                </a:gridCol>
              </a:tblGrid>
              <a:tr h="370840">
                <a:tc>
                  <a:txBody>
                    <a:bodyPr/>
                    <a:lstStyle/>
                    <a:p>
                      <a:pPr algn="ctr"/>
                      <a:r>
                        <a:rPr lang="en-US" dirty="0"/>
                        <a:t>B + </a:t>
                      </a:r>
                    </a:p>
                  </a:txBody>
                  <a:tcPr/>
                </a:tc>
                <a:tc>
                  <a:txBody>
                    <a:bodyPr/>
                    <a:lstStyle/>
                    <a:p>
                      <a:pPr algn="ctr"/>
                      <a:r>
                        <a:rPr lang="en-US" dirty="0"/>
                        <a:t>H</a:t>
                      </a:r>
                      <a:r>
                        <a:rPr lang="en-US" baseline="-25000" dirty="0"/>
                        <a:t>2</a:t>
                      </a:r>
                      <a:r>
                        <a:rPr lang="en-US" baseline="0" dirty="0"/>
                        <a:t>O &lt;-&gt;</a:t>
                      </a:r>
                      <a:endParaRPr lang="en-US" dirty="0"/>
                    </a:p>
                  </a:txBody>
                  <a:tcPr/>
                </a:tc>
                <a:tc>
                  <a:txBody>
                    <a:bodyPr/>
                    <a:lstStyle/>
                    <a:p>
                      <a:pPr algn="ctr"/>
                      <a:r>
                        <a:rPr lang="en-US" dirty="0"/>
                        <a:t>BH</a:t>
                      </a:r>
                      <a:r>
                        <a:rPr lang="en-US" baseline="30000" dirty="0"/>
                        <a:t>+</a:t>
                      </a:r>
                      <a:r>
                        <a:rPr lang="en-US" baseline="0" dirty="0"/>
                        <a:t>  +</a:t>
                      </a:r>
                      <a:endParaRPr lang="en-US" dirty="0"/>
                    </a:p>
                  </a:txBody>
                  <a:tcPr/>
                </a:tc>
                <a:tc>
                  <a:txBody>
                    <a:bodyPr/>
                    <a:lstStyle/>
                    <a:p>
                      <a:pPr algn="ctr"/>
                      <a:r>
                        <a:rPr lang="en-US" dirty="0"/>
                        <a:t>OH</a:t>
                      </a:r>
                      <a:r>
                        <a:rPr lang="en-US" baseline="30000" dirty="0"/>
                        <a:t>-</a:t>
                      </a:r>
                      <a:endParaRPr lang="en-US" dirty="0"/>
                    </a:p>
                  </a:txBody>
                  <a:tcPr/>
                </a:tc>
                <a:extLst>
                  <a:ext uri="{0D108BD9-81ED-4DB2-BD59-A6C34878D82A}">
                    <a16:rowId xmlns:a16="http://schemas.microsoft.com/office/drawing/2014/main" xmlns="" val="3141042982"/>
                  </a:ext>
                </a:extLst>
              </a:tr>
              <a:tr h="370840">
                <a:tc>
                  <a:txBody>
                    <a:bodyPr/>
                    <a:lstStyle/>
                    <a:p>
                      <a:pPr algn="ctr"/>
                      <a:r>
                        <a:rPr lang="en-US" dirty="0"/>
                        <a:t>?</a:t>
                      </a:r>
                    </a:p>
                  </a:txBody>
                  <a:tcPr/>
                </a:tc>
                <a:tc>
                  <a:txBody>
                    <a:bodyPr/>
                    <a:lstStyle/>
                    <a:p>
                      <a:pPr algn="ctr"/>
                      <a:r>
                        <a:rPr lang="en-US" dirty="0"/>
                        <a:t>-</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xmlns="" val="3147502591"/>
                  </a:ext>
                </a:extLst>
              </a:tr>
              <a:tr h="370840">
                <a:tc>
                  <a:txBody>
                    <a:bodyPr/>
                    <a:lstStyle/>
                    <a:p>
                      <a:pPr marL="0" indent="0" algn="ctr">
                        <a:buFontTx/>
                        <a:buNone/>
                      </a:pPr>
                      <a:r>
                        <a:rPr lang="en-US" dirty="0"/>
                        <a:t>-X</a:t>
                      </a:r>
                    </a:p>
                  </a:txBody>
                  <a:tcPr/>
                </a:tc>
                <a:tc>
                  <a:txBody>
                    <a:bodyPr/>
                    <a:lstStyle/>
                    <a:p>
                      <a:pPr algn="ctr"/>
                      <a:r>
                        <a:rPr lang="en-US" dirty="0"/>
                        <a:t>-</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xmlns="" val="3187213382"/>
                  </a:ext>
                </a:extLst>
              </a:tr>
              <a:tr h="370840">
                <a:tc>
                  <a:txBody>
                    <a:bodyPr/>
                    <a:lstStyle/>
                    <a:p>
                      <a:pPr algn="ctr"/>
                      <a:r>
                        <a:rPr lang="en-US" dirty="0"/>
                        <a:t>? – 0.014 M</a:t>
                      </a:r>
                    </a:p>
                  </a:txBody>
                  <a:tcPr/>
                </a:tc>
                <a:tc>
                  <a:txBody>
                    <a:bodyPr/>
                    <a:lstStyle/>
                    <a:p>
                      <a:pPr algn="ctr"/>
                      <a:r>
                        <a:rPr lang="en-US" dirty="0"/>
                        <a:t>-</a:t>
                      </a:r>
                    </a:p>
                  </a:txBody>
                  <a:tcPr/>
                </a:tc>
                <a:tc>
                  <a:txBody>
                    <a:bodyPr/>
                    <a:lstStyle/>
                    <a:p>
                      <a:pPr algn="ctr"/>
                      <a:r>
                        <a:rPr lang="en-US" dirty="0"/>
                        <a:t>0.014 M</a:t>
                      </a:r>
                    </a:p>
                  </a:txBody>
                  <a:tcPr/>
                </a:tc>
                <a:tc>
                  <a:txBody>
                    <a:bodyPr/>
                    <a:lstStyle/>
                    <a:p>
                      <a:pPr algn="ctr"/>
                      <a:r>
                        <a:rPr lang="en-US" dirty="0"/>
                        <a:t>0.014 M</a:t>
                      </a:r>
                    </a:p>
                  </a:txBody>
                  <a:tcPr/>
                </a:tc>
                <a:extLst>
                  <a:ext uri="{0D108BD9-81ED-4DB2-BD59-A6C34878D82A}">
                    <a16:rowId xmlns:a16="http://schemas.microsoft.com/office/drawing/2014/main" xmlns="" val="2793234361"/>
                  </a:ext>
                </a:extLst>
              </a:tr>
            </a:tbl>
          </a:graphicData>
        </a:graphic>
      </p:graphicFrame>
      <p:sp>
        <p:nvSpPr>
          <p:cNvPr id="5" name="Rectangle 4">
            <a:extLst>
              <a:ext uri="{FF2B5EF4-FFF2-40B4-BE49-F238E27FC236}">
                <a16:creationId xmlns:a16="http://schemas.microsoft.com/office/drawing/2014/main" xmlns="" id="{2944DE86-2308-4E09-8D38-5E39A34E74E3}"/>
              </a:ext>
            </a:extLst>
          </p:cNvPr>
          <p:cNvSpPr/>
          <p:nvPr/>
        </p:nvSpPr>
        <p:spPr>
          <a:xfrm>
            <a:off x="2197916" y="3179656"/>
            <a:ext cx="7573394" cy="2097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D04295B8-7A77-4987-AAB8-FCAA0D561946}"/>
              </a:ext>
            </a:extLst>
          </p:cNvPr>
          <p:cNvSpPr/>
          <p:nvPr/>
        </p:nvSpPr>
        <p:spPr>
          <a:xfrm>
            <a:off x="2197916" y="3564197"/>
            <a:ext cx="7573394" cy="2097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BB050F8E-5454-48A1-9FC8-D2B2E10AC6B0}"/>
              </a:ext>
            </a:extLst>
          </p:cNvPr>
          <p:cNvSpPr/>
          <p:nvPr/>
        </p:nvSpPr>
        <p:spPr>
          <a:xfrm>
            <a:off x="2197916" y="3891943"/>
            <a:ext cx="7573394" cy="2097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36CBFCEF-6948-4E8F-B3F3-1AF45B296752}" type="slidenum">
              <a:rPr lang="en-US" smtClean="0"/>
              <a:t>21</a:t>
            </a:fld>
            <a:endParaRPr lang="en-US"/>
          </a:p>
        </p:txBody>
      </p:sp>
    </p:spTree>
    <p:extLst>
      <p:ext uri="{BB962C8B-B14F-4D97-AF65-F5344CB8AC3E}">
        <p14:creationId xmlns:p14="http://schemas.microsoft.com/office/powerpoint/2010/main" val="33519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5FA832-6B1A-416A-9B66-2AF9D21E498F}"/>
              </a:ext>
            </a:extLst>
          </p:cNvPr>
          <p:cNvSpPr>
            <a:spLocks noGrp="1"/>
          </p:cNvSpPr>
          <p:nvPr>
            <p:ph type="title"/>
          </p:nvPr>
        </p:nvSpPr>
        <p:spPr/>
        <p:txBody>
          <a:bodyPr/>
          <a:lstStyle/>
          <a:p>
            <a:r>
              <a:rPr lang="en-US" dirty="0"/>
              <a:t>Who’ll Stop the Rain?!</a:t>
            </a:r>
          </a:p>
        </p:txBody>
      </p:sp>
      <p:sp>
        <p:nvSpPr>
          <p:cNvPr id="3" name="Content Placeholder 2">
            <a:extLst>
              <a:ext uri="{FF2B5EF4-FFF2-40B4-BE49-F238E27FC236}">
                <a16:creationId xmlns:a16="http://schemas.microsoft.com/office/drawing/2014/main" xmlns="" id="{42D93668-81D5-4C61-BCAE-081BB787DBFB}"/>
              </a:ext>
            </a:extLst>
          </p:cNvPr>
          <p:cNvSpPr>
            <a:spLocks noGrp="1"/>
          </p:cNvSpPr>
          <p:nvPr>
            <p:ph idx="1"/>
          </p:nvPr>
        </p:nvSpPr>
        <p:spPr/>
        <p:txBody>
          <a:bodyPr/>
          <a:lstStyle/>
          <a:p>
            <a:r>
              <a:rPr lang="en-US" dirty="0" smtClean="0"/>
              <a:t>While preparing his purple rain solution, he </a:t>
            </a:r>
            <a:r>
              <a:rPr lang="en-US" dirty="0"/>
              <a:t>looked </a:t>
            </a:r>
            <a:r>
              <a:rPr lang="en-US" dirty="0" smtClean="0"/>
              <a:t>outside and noticed </a:t>
            </a:r>
            <a:r>
              <a:rPr lang="en-US" dirty="0"/>
              <a:t>something.  The weather had changed again…</a:t>
            </a:r>
          </a:p>
        </p:txBody>
      </p:sp>
      <p:grpSp>
        <p:nvGrpSpPr>
          <p:cNvPr id="7" name="Group 6">
            <a:extLst>
              <a:ext uri="{FF2B5EF4-FFF2-40B4-BE49-F238E27FC236}">
                <a16:creationId xmlns:a16="http://schemas.microsoft.com/office/drawing/2014/main" xmlns="" id="{EE5656F4-60F7-4435-9B8E-C0343D160B87}"/>
              </a:ext>
            </a:extLst>
          </p:cNvPr>
          <p:cNvGrpSpPr/>
          <p:nvPr/>
        </p:nvGrpSpPr>
        <p:grpSpPr>
          <a:xfrm>
            <a:off x="2450987" y="546594"/>
            <a:ext cx="6757008" cy="5550672"/>
            <a:chOff x="2717496" y="1307328"/>
            <a:chExt cx="6757008" cy="5550672"/>
          </a:xfrm>
        </p:grpSpPr>
        <p:pic>
          <p:nvPicPr>
            <p:cNvPr id="4" name="Picture 3">
              <a:extLst>
                <a:ext uri="{FF2B5EF4-FFF2-40B4-BE49-F238E27FC236}">
                  <a16:creationId xmlns:a16="http://schemas.microsoft.com/office/drawing/2014/main" xmlns="" id="{46EA75DF-2665-4A47-B00A-82C1A848887A}"/>
                </a:ext>
              </a:extLst>
            </p:cNvPr>
            <p:cNvPicPr>
              <a:picLocks noChangeAspect="1"/>
            </p:cNvPicPr>
            <p:nvPr/>
          </p:nvPicPr>
          <p:blipFill>
            <a:blip r:embed="rId2"/>
            <a:stretch>
              <a:fillRect/>
            </a:stretch>
          </p:blipFill>
          <p:spPr>
            <a:xfrm>
              <a:off x="2717496" y="1307328"/>
              <a:ext cx="6757008" cy="5550672"/>
            </a:xfrm>
            <a:prstGeom prst="rect">
              <a:avLst/>
            </a:prstGeom>
          </p:spPr>
        </p:pic>
        <p:sp>
          <p:nvSpPr>
            <p:cNvPr id="5" name="Rectangle 4">
              <a:extLst>
                <a:ext uri="{FF2B5EF4-FFF2-40B4-BE49-F238E27FC236}">
                  <a16:creationId xmlns:a16="http://schemas.microsoft.com/office/drawing/2014/main" xmlns="" id="{F232698C-E469-4856-921C-2456FACB76A6}"/>
                </a:ext>
              </a:extLst>
            </p:cNvPr>
            <p:cNvSpPr/>
            <p:nvPr/>
          </p:nvSpPr>
          <p:spPr>
            <a:xfrm>
              <a:off x="3244257" y="1363960"/>
              <a:ext cx="570348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IT’S RAINING MEN!</a:t>
              </a:r>
            </a:p>
          </p:txBody>
        </p:sp>
        <p:sp>
          <p:nvSpPr>
            <p:cNvPr id="6" name="Rectangle 5">
              <a:extLst>
                <a:ext uri="{FF2B5EF4-FFF2-40B4-BE49-F238E27FC236}">
                  <a16:creationId xmlns:a16="http://schemas.microsoft.com/office/drawing/2014/main" xmlns="" id="{F0CA11BF-16A4-4F4B-A02B-9346CAF2C900}"/>
                </a:ext>
              </a:extLst>
            </p:cNvPr>
            <p:cNvSpPr/>
            <p:nvPr/>
          </p:nvSpPr>
          <p:spPr>
            <a:xfrm>
              <a:off x="3127151" y="6176963"/>
              <a:ext cx="3860792"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a:ln/>
                  <a:solidFill>
                    <a:schemeClr val="accent4"/>
                  </a:solidFill>
                </a:rPr>
                <a:t>(Hallelujah!)</a:t>
              </a:r>
              <a:endParaRPr lang="en-US" sz="2400" b="1" cap="none" spc="0" dirty="0">
                <a:ln/>
                <a:solidFill>
                  <a:schemeClr val="accent4"/>
                </a:solidFill>
                <a:effectLst/>
              </a:endParaRPr>
            </a:p>
          </p:txBody>
        </p:sp>
      </p:grpSp>
      <p:sp>
        <p:nvSpPr>
          <p:cNvPr id="8" name="TextBox 7">
            <a:extLst>
              <a:ext uri="{FF2B5EF4-FFF2-40B4-BE49-F238E27FC236}">
                <a16:creationId xmlns:a16="http://schemas.microsoft.com/office/drawing/2014/main" xmlns="" id="{4557B8CE-5A8D-425E-9807-26F310077E36}"/>
              </a:ext>
            </a:extLst>
          </p:cNvPr>
          <p:cNvSpPr txBox="1"/>
          <p:nvPr/>
        </p:nvSpPr>
        <p:spPr>
          <a:xfrm>
            <a:off x="10820782" y="5999256"/>
            <a:ext cx="1472665" cy="830997"/>
          </a:xfrm>
          <a:prstGeom prst="rect">
            <a:avLst/>
          </a:prstGeom>
          <a:noFill/>
        </p:spPr>
        <p:txBody>
          <a:bodyPr wrap="square" rtlCol="0">
            <a:spAutoFit/>
          </a:bodyPr>
          <a:lstStyle/>
          <a:p>
            <a:r>
              <a:rPr lang="en-US" sz="800" dirty="0"/>
              <a:t>Image taken from the </a:t>
            </a:r>
            <a:r>
              <a:rPr lang="en-US" sz="800" dirty="0" err="1"/>
              <a:t>offical</a:t>
            </a:r>
            <a:r>
              <a:rPr lang="en-US" sz="800" dirty="0"/>
              <a:t> music video for </a:t>
            </a:r>
            <a:r>
              <a:rPr lang="en-US" sz="800" i="1" dirty="0"/>
              <a:t>It’s Raining Men</a:t>
            </a:r>
            <a:r>
              <a:rPr lang="en-US" sz="800" dirty="0"/>
              <a:t> by the Weather Girls.  I do not own any rights to the song or video.  I am citing under academic fair use.</a:t>
            </a:r>
          </a:p>
        </p:txBody>
      </p:sp>
      <p:sp>
        <p:nvSpPr>
          <p:cNvPr id="9" name="Slide Number Placeholder 8"/>
          <p:cNvSpPr>
            <a:spLocks noGrp="1"/>
          </p:cNvSpPr>
          <p:nvPr>
            <p:ph type="sldNum" sz="quarter" idx="12"/>
          </p:nvPr>
        </p:nvSpPr>
        <p:spPr/>
        <p:txBody>
          <a:bodyPr/>
          <a:lstStyle/>
          <a:p>
            <a:fld id="{36CBFCEF-6948-4E8F-B3F3-1AF45B296752}" type="slidenum">
              <a:rPr lang="en-US" smtClean="0"/>
              <a:t>22</a:t>
            </a:fld>
            <a:endParaRPr lang="en-US"/>
          </a:p>
        </p:txBody>
      </p:sp>
    </p:spTree>
    <p:extLst>
      <p:ext uri="{BB962C8B-B14F-4D97-AF65-F5344CB8AC3E}">
        <p14:creationId xmlns:p14="http://schemas.microsoft.com/office/powerpoint/2010/main" val="64095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60B0-70F3-402E-875D-C16EFD701028}"/>
              </a:ext>
            </a:extLst>
          </p:cNvPr>
          <p:cNvSpPr>
            <a:spLocks noGrp="1"/>
          </p:cNvSpPr>
          <p:nvPr>
            <p:ph type="title"/>
          </p:nvPr>
        </p:nvSpPr>
        <p:spPr>
          <a:xfrm>
            <a:off x="838200" y="-289393"/>
            <a:ext cx="10515600" cy="1325563"/>
          </a:xfrm>
        </p:spPr>
        <p:txBody>
          <a:bodyPr/>
          <a:lstStyle/>
          <a:p>
            <a:r>
              <a:rPr lang="en-US" dirty="0"/>
              <a:t>Time for a tough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A73BAB60-4309-4069-B6C9-35589A1E8308}"/>
                  </a:ext>
                </a:extLst>
              </p:cNvPr>
              <p:cNvSpPr>
                <a:spLocks noGrp="1"/>
              </p:cNvSpPr>
              <p:nvPr>
                <p:ph idx="1"/>
              </p:nvPr>
            </p:nvSpPr>
            <p:spPr>
              <a:xfrm>
                <a:off x="838200" y="741145"/>
                <a:ext cx="10515600" cy="5435818"/>
              </a:xfrm>
            </p:spPr>
            <p:txBody>
              <a:bodyPr/>
              <a:lstStyle/>
              <a:p>
                <a:r>
                  <a:rPr lang="en-US" dirty="0"/>
                  <a:t>After referencing his </a:t>
                </a:r>
                <a:r>
                  <a:rPr lang="en-US" i="1" dirty="0"/>
                  <a:t>CRC Handbook of Chemistry, Physics, and the 80’s</a:t>
                </a:r>
                <a:r>
                  <a:rPr lang="en-US" dirty="0"/>
                  <a:t>, Geoff learned that ‘Men</a:t>
                </a:r>
                <a:r>
                  <a:rPr lang="en-US" baseline="30000" dirty="0"/>
                  <a:t>-</a:t>
                </a:r>
                <a:r>
                  <a:rPr lang="en-US" dirty="0"/>
                  <a:t>’ are actually the conjugate base of the weak acid ‘</a:t>
                </a:r>
                <a:r>
                  <a:rPr lang="en-US" dirty="0" err="1"/>
                  <a:t>HMen</a:t>
                </a:r>
                <a:r>
                  <a:rPr lang="en-US" dirty="0"/>
                  <a:t>’ that, when solvated in water produces the following equilibrium:  </a:t>
                </a:r>
                <a14:m>
                  <m:oMath xmlns:m="http://schemas.openxmlformats.org/officeDocument/2006/math">
                    <m:r>
                      <a:rPr lang="en-US" b="0" i="1" smtClean="0">
                        <a:latin typeface="Cambria Math" panose="02040503050406030204" pitchFamily="18" charset="0"/>
                      </a:rPr>
                      <m:t>𝐻𝑀𝑒𝑛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𝑎𝑞</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3</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𝑂</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𝑀𝑒𝑛</m:t>
                        </m:r>
                      </m:e>
                      <m:sup>
                        <m:r>
                          <a:rPr lang="en-US" b="0" i="1" smtClean="0">
                            <a:latin typeface="Cambria Math" panose="02040503050406030204" pitchFamily="18" charset="0"/>
                            <a:ea typeface="Cambria Math" panose="02040503050406030204" pitchFamily="18" charset="0"/>
                          </a:rPr>
                          <m:t>−</m:t>
                        </m:r>
                      </m:sup>
                    </m:sSup>
                  </m:oMath>
                </a14:m>
                <a:r>
                  <a:rPr lang="en-US" dirty="0"/>
                  <a:t>.  (K</a:t>
                </a:r>
                <a:r>
                  <a:rPr lang="en-US" baseline="-25000" dirty="0"/>
                  <a:t>A</a:t>
                </a:r>
                <a:r>
                  <a:rPr lang="en-US" dirty="0"/>
                  <a:t>= 3.5*10</a:t>
                </a:r>
                <a:r>
                  <a:rPr lang="en-US" baseline="30000" dirty="0"/>
                  <a:t>-4</a:t>
                </a:r>
                <a:r>
                  <a:rPr lang="en-US" dirty="0"/>
                  <a:t>)  If I start with 0.05 M </a:t>
                </a:r>
                <a:r>
                  <a:rPr lang="en-US" dirty="0" err="1"/>
                  <a:t>HMen</a:t>
                </a:r>
                <a:endParaRPr lang="en-US" dirty="0"/>
              </a:p>
              <a:p>
                <a:r>
                  <a:rPr lang="en-US" dirty="0"/>
                  <a:t>Find the following:</a:t>
                </a:r>
              </a:p>
              <a:p>
                <a:pPr marL="914400" lvl="1" indent="-457200">
                  <a:buFont typeface="+mj-lt"/>
                  <a:buAutoNum type="arabicPeriod"/>
                </a:pPr>
                <a:r>
                  <a:rPr lang="en-US" dirty="0"/>
                  <a:t>K</a:t>
                </a:r>
                <a:r>
                  <a:rPr lang="en-US" baseline="-25000" dirty="0"/>
                  <a:t>B</a:t>
                </a:r>
                <a:r>
                  <a:rPr lang="en-US" dirty="0"/>
                  <a:t> of the conjugate base</a:t>
                </a:r>
              </a:p>
              <a:p>
                <a:pPr marL="914400" lvl="1" indent="-457200">
                  <a:buFont typeface="+mj-lt"/>
                  <a:buAutoNum type="arabicPeriod"/>
                </a:pPr>
                <a:r>
                  <a:rPr lang="en-US" dirty="0"/>
                  <a:t>The pH </a:t>
                </a:r>
              </a:p>
              <a:p>
                <a:pPr marL="914400" lvl="1" indent="-457200">
                  <a:buFont typeface="+mj-lt"/>
                  <a:buAutoNum type="arabicPeriod"/>
                </a:pPr>
                <a:r>
                  <a:rPr lang="en-US" dirty="0"/>
                  <a:t>The equilibrium concentrations of </a:t>
                </a:r>
                <a:r>
                  <a:rPr lang="en-US" dirty="0" err="1"/>
                  <a:t>HMen</a:t>
                </a:r>
                <a:r>
                  <a:rPr lang="en-US" dirty="0"/>
                  <a:t> and OH</a:t>
                </a:r>
                <a:r>
                  <a:rPr lang="en-US" baseline="30000" dirty="0"/>
                  <a:t>- </a:t>
                </a:r>
                <a:r>
                  <a:rPr lang="en-US" dirty="0"/>
                  <a:t>(in the water)</a:t>
                </a:r>
              </a:p>
              <a:p>
                <a:pPr marL="914400" lvl="1" indent="-457200">
                  <a:buFont typeface="+mj-lt"/>
                  <a:buAutoNum type="arabicPeriod"/>
                </a:pPr>
                <a:r>
                  <a:rPr lang="en-US" dirty="0"/>
                  <a:t>The percent ionization</a:t>
                </a:r>
              </a:p>
              <a:p>
                <a:pPr marL="914400" lvl="1" indent="-457200">
                  <a:buFont typeface="+mj-lt"/>
                  <a:buAutoNum type="arabicPeriod"/>
                </a:pPr>
                <a:endParaRPr lang="en-US" dirty="0"/>
              </a:p>
            </p:txBody>
          </p:sp>
        </mc:Choice>
        <mc:Fallback xmlns="">
          <p:sp>
            <p:nvSpPr>
              <p:cNvPr id="3" name="Content Placeholder 2">
                <a:extLst>
                  <a:ext uri="{FF2B5EF4-FFF2-40B4-BE49-F238E27FC236}">
                    <a16:creationId xmlns:a16="http://schemas.microsoft.com/office/drawing/2014/main" id="{A73BAB60-4309-4069-B6C9-35589A1E8308}"/>
                  </a:ext>
                </a:extLst>
              </p:cNvPr>
              <p:cNvSpPr>
                <a:spLocks noGrp="1" noRot="1" noChangeAspect="1" noMove="1" noResize="1" noEditPoints="1" noAdjustHandles="1" noChangeArrowheads="1" noChangeShapeType="1" noTextEdit="1"/>
              </p:cNvSpPr>
              <p:nvPr>
                <p:ph idx="1"/>
              </p:nvPr>
            </p:nvSpPr>
            <p:spPr>
              <a:xfrm>
                <a:off x="838200" y="741145"/>
                <a:ext cx="10515600" cy="5435818"/>
              </a:xfrm>
              <a:blipFill>
                <a:blip r:embed="rId2"/>
                <a:stretch>
                  <a:fillRect l="-1043" t="-19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23</a:t>
            </a:fld>
            <a:endParaRPr lang="en-US"/>
          </a:p>
        </p:txBody>
      </p:sp>
    </p:spTree>
    <p:extLst>
      <p:ext uri="{BB962C8B-B14F-4D97-AF65-F5344CB8AC3E}">
        <p14:creationId xmlns:p14="http://schemas.microsoft.com/office/powerpoint/2010/main" val="3130609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60B0-70F3-402E-875D-C16EFD701028}"/>
              </a:ext>
            </a:extLst>
          </p:cNvPr>
          <p:cNvSpPr>
            <a:spLocks noGrp="1"/>
          </p:cNvSpPr>
          <p:nvPr>
            <p:ph type="title"/>
          </p:nvPr>
        </p:nvSpPr>
        <p:spPr>
          <a:xfrm>
            <a:off x="838200" y="-289393"/>
            <a:ext cx="10515600" cy="1325563"/>
          </a:xfrm>
        </p:spPr>
        <p:txBody>
          <a:bodyPr/>
          <a:lstStyle/>
          <a:p>
            <a:r>
              <a:rPr lang="en-US" dirty="0"/>
              <a:t>Time for a tough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A73BAB60-4309-4069-B6C9-35589A1E8308}"/>
                  </a:ext>
                </a:extLst>
              </p:cNvPr>
              <p:cNvSpPr>
                <a:spLocks noGrp="1"/>
              </p:cNvSpPr>
              <p:nvPr>
                <p:ph idx="1"/>
              </p:nvPr>
            </p:nvSpPr>
            <p:spPr>
              <a:xfrm>
                <a:off x="838200" y="741145"/>
                <a:ext cx="10515600" cy="5435818"/>
              </a:xfrm>
            </p:spPr>
            <p:txBody>
              <a:bodyPr/>
              <a:lstStyle/>
              <a:p>
                <a:r>
                  <a:rPr lang="en-US" dirty="0"/>
                  <a:t>After referencing his </a:t>
                </a:r>
                <a:r>
                  <a:rPr lang="en-US" i="1" dirty="0"/>
                  <a:t>CRC Handbook of Chemistry, Physics, and the 80’s</a:t>
                </a:r>
                <a:r>
                  <a:rPr lang="en-US" dirty="0"/>
                  <a:t>, Geoff learned that ‘Men</a:t>
                </a:r>
                <a:r>
                  <a:rPr lang="en-US" baseline="30000" dirty="0"/>
                  <a:t>-</a:t>
                </a:r>
                <a:r>
                  <a:rPr lang="en-US" dirty="0"/>
                  <a:t>’ are actually the conjugate base of the weak acid ‘</a:t>
                </a:r>
                <a:r>
                  <a:rPr lang="en-US" dirty="0" err="1"/>
                  <a:t>HMen</a:t>
                </a:r>
                <a:r>
                  <a:rPr lang="en-US" dirty="0"/>
                  <a:t>’ that, when solvated in water produces the following equilibrium:  </a:t>
                </a:r>
                <a14:m>
                  <m:oMath xmlns:m="http://schemas.openxmlformats.org/officeDocument/2006/math">
                    <m:r>
                      <a:rPr lang="en-US" b="0" i="1" smtClean="0">
                        <a:latin typeface="Cambria Math" panose="02040503050406030204" pitchFamily="18" charset="0"/>
                      </a:rPr>
                      <m:t>𝐻𝑀𝑒𝑛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𝑎𝑞</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3</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𝑂</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𝑀𝑒𝑛</m:t>
                        </m:r>
                      </m:e>
                      <m:sup>
                        <m:r>
                          <a:rPr lang="en-US" b="0" i="1" smtClean="0">
                            <a:latin typeface="Cambria Math" panose="02040503050406030204" pitchFamily="18" charset="0"/>
                            <a:ea typeface="Cambria Math" panose="02040503050406030204" pitchFamily="18" charset="0"/>
                          </a:rPr>
                          <m:t>−</m:t>
                        </m:r>
                      </m:sup>
                    </m:sSup>
                  </m:oMath>
                </a14:m>
                <a:r>
                  <a:rPr lang="en-US" dirty="0"/>
                  <a:t>.  (K</a:t>
                </a:r>
                <a:r>
                  <a:rPr lang="en-US" baseline="-25000" dirty="0"/>
                  <a:t>A</a:t>
                </a:r>
                <a:r>
                  <a:rPr lang="en-US" dirty="0"/>
                  <a:t>= 3.5*10</a:t>
                </a:r>
                <a:r>
                  <a:rPr lang="en-US" baseline="30000" dirty="0"/>
                  <a:t>-4</a:t>
                </a:r>
                <a:r>
                  <a:rPr lang="en-US" dirty="0"/>
                  <a:t>)  If I start with 0.05 M </a:t>
                </a:r>
                <a:r>
                  <a:rPr lang="en-US" dirty="0" err="1"/>
                  <a:t>Hmen</a:t>
                </a:r>
                <a:endParaRPr lang="en-US" dirty="0"/>
              </a:p>
              <a:p>
                <a:pPr marL="514350" indent="-514350">
                  <a:buFont typeface="+mj-lt"/>
                  <a:buAutoNum type="arabicPeriod"/>
                </a:pPr>
                <a:r>
                  <a:rPr lang="en-US" dirty="0"/>
                  <a:t>Find K</a:t>
                </a:r>
                <a:r>
                  <a:rPr lang="en-US" baseline="-25000" dirty="0"/>
                  <a:t>B</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𝐵</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𝑊</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𝐴</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−14</m:t>
                              </m:r>
                            </m:sup>
                          </m:sSup>
                        </m:num>
                        <m:den>
                          <m:r>
                            <a:rPr lang="en-US" b="0" i="1" smtClean="0">
                              <a:latin typeface="Cambria Math" panose="02040503050406030204" pitchFamily="18" charset="0"/>
                            </a:rPr>
                            <m:t>3.5∗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den>
                      </m:f>
                      <m:r>
                        <a:rPr lang="en-US" b="0" i="1" smtClean="0">
                          <a:latin typeface="Cambria Math" panose="02040503050406030204" pitchFamily="18" charset="0"/>
                        </a:rPr>
                        <m:t>=2.9∗</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−11</m:t>
                          </m:r>
                        </m:sup>
                      </m:sSup>
                    </m:oMath>
                  </m:oMathPara>
                </a14:m>
                <a:endParaRPr lang="en-US" dirty="0"/>
              </a:p>
              <a:p>
                <a:pPr marL="514350" indent="-514350">
                  <a:buFont typeface="+mj-lt"/>
                  <a:buAutoNum type="arabicPeriod" startAt="2"/>
                </a:pPr>
                <a:r>
                  <a:rPr lang="en-US" dirty="0"/>
                  <a:t>The pH</a:t>
                </a:r>
              </a:p>
              <a:p>
                <a:pPr marL="457200" lvl="1" indent="0">
                  <a:buNone/>
                </a:pPr>
                <a:r>
                  <a:rPr lang="en-US" dirty="0"/>
                  <a:t>Start with a RICE table!</a:t>
                </a:r>
              </a:p>
            </p:txBody>
          </p:sp>
        </mc:Choice>
        <mc:Fallback xmlns="">
          <p:sp>
            <p:nvSpPr>
              <p:cNvPr id="3" name="Content Placeholder 2">
                <a:extLst>
                  <a:ext uri="{FF2B5EF4-FFF2-40B4-BE49-F238E27FC236}">
                    <a16:creationId xmlns:a16="http://schemas.microsoft.com/office/drawing/2014/main" id="{A73BAB60-4309-4069-B6C9-35589A1E8308}"/>
                  </a:ext>
                </a:extLst>
              </p:cNvPr>
              <p:cNvSpPr>
                <a:spLocks noGrp="1" noRot="1" noChangeAspect="1" noMove="1" noResize="1" noEditPoints="1" noAdjustHandles="1" noChangeArrowheads="1" noChangeShapeType="1" noTextEdit="1"/>
              </p:cNvSpPr>
              <p:nvPr>
                <p:ph idx="1"/>
              </p:nvPr>
            </p:nvSpPr>
            <p:spPr>
              <a:xfrm>
                <a:off x="838200" y="741145"/>
                <a:ext cx="10515600" cy="5435818"/>
              </a:xfrm>
              <a:blipFill>
                <a:blip r:embed="rId2"/>
                <a:stretch>
                  <a:fillRect l="-1217" t="-19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24</a:t>
            </a:fld>
            <a:endParaRPr lang="en-US"/>
          </a:p>
        </p:txBody>
      </p:sp>
    </p:spTree>
    <p:extLst>
      <p:ext uri="{BB962C8B-B14F-4D97-AF65-F5344CB8AC3E}">
        <p14:creationId xmlns:p14="http://schemas.microsoft.com/office/powerpoint/2010/main" val="145680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60B0-70F3-402E-875D-C16EFD701028}"/>
              </a:ext>
            </a:extLst>
          </p:cNvPr>
          <p:cNvSpPr>
            <a:spLocks noGrp="1"/>
          </p:cNvSpPr>
          <p:nvPr>
            <p:ph type="title"/>
          </p:nvPr>
        </p:nvSpPr>
        <p:spPr>
          <a:xfrm>
            <a:off x="838200" y="-289393"/>
            <a:ext cx="10515600" cy="1325563"/>
          </a:xfrm>
        </p:spPr>
        <p:txBody>
          <a:bodyPr/>
          <a:lstStyle/>
          <a:p>
            <a:r>
              <a:rPr lang="en-US" dirty="0"/>
              <a:t>Time for a tough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A73BAB60-4309-4069-B6C9-35589A1E8308}"/>
                  </a:ext>
                </a:extLst>
              </p:cNvPr>
              <p:cNvSpPr>
                <a:spLocks noGrp="1"/>
              </p:cNvSpPr>
              <p:nvPr>
                <p:ph idx="1"/>
              </p:nvPr>
            </p:nvSpPr>
            <p:spPr>
              <a:xfrm>
                <a:off x="838200" y="741144"/>
                <a:ext cx="10515600" cy="6025415"/>
              </a:xfrm>
            </p:spPr>
            <p:txBody>
              <a:bodyPr>
                <a:normAutofit fontScale="92500" lnSpcReduction="10000"/>
              </a:bodyPr>
              <a:lstStyle/>
              <a:p>
                <a:r>
                  <a:rPr lang="en-US" dirty="0"/>
                  <a:t>After referencing his </a:t>
                </a:r>
                <a:r>
                  <a:rPr lang="en-US" i="1" dirty="0"/>
                  <a:t>CRC Handbook of Chemistry, Physics, and the 80’s</a:t>
                </a:r>
                <a:r>
                  <a:rPr lang="en-US" dirty="0"/>
                  <a:t>, Geoff learned that ‘Men</a:t>
                </a:r>
                <a:r>
                  <a:rPr lang="en-US" baseline="30000" dirty="0"/>
                  <a:t>-</a:t>
                </a:r>
                <a:r>
                  <a:rPr lang="en-US" dirty="0"/>
                  <a:t>’ are actually the conjugate base of the weak acid ‘</a:t>
                </a:r>
                <a:r>
                  <a:rPr lang="en-US" dirty="0" err="1"/>
                  <a:t>HMen</a:t>
                </a:r>
                <a:r>
                  <a:rPr lang="en-US" dirty="0"/>
                  <a:t>’ that, when solvated in water produces the following equilibrium:  </a:t>
                </a:r>
                <a14:m>
                  <m:oMath xmlns:m="http://schemas.openxmlformats.org/officeDocument/2006/math">
                    <m:r>
                      <a:rPr lang="en-US" b="0" i="1" smtClean="0">
                        <a:latin typeface="Cambria Math" panose="02040503050406030204" pitchFamily="18" charset="0"/>
                      </a:rPr>
                      <m:t>𝐻𝑀𝑒𝑛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𝑎𝑞</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3</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𝑂</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𝑀𝑒𝑛</m:t>
                        </m:r>
                      </m:e>
                      <m:sup>
                        <m:r>
                          <a:rPr lang="en-US" b="0" i="1" smtClean="0">
                            <a:latin typeface="Cambria Math" panose="02040503050406030204" pitchFamily="18" charset="0"/>
                            <a:ea typeface="Cambria Math" panose="02040503050406030204" pitchFamily="18" charset="0"/>
                          </a:rPr>
                          <m:t>−</m:t>
                        </m:r>
                      </m:sup>
                    </m:sSup>
                  </m:oMath>
                </a14:m>
                <a:r>
                  <a:rPr lang="en-US" dirty="0"/>
                  <a:t>.  (K</a:t>
                </a:r>
                <a:r>
                  <a:rPr lang="en-US" baseline="-25000" dirty="0"/>
                  <a:t>A</a:t>
                </a:r>
                <a:r>
                  <a:rPr lang="en-US" dirty="0"/>
                  <a:t>= 3.5*10</a:t>
                </a:r>
                <a:r>
                  <a:rPr lang="en-US" baseline="30000" dirty="0"/>
                  <a:t>-4</a:t>
                </a:r>
                <a:r>
                  <a:rPr lang="en-US" dirty="0"/>
                  <a:t>)  If I start with 0.05 M </a:t>
                </a:r>
                <a:r>
                  <a:rPr lang="en-US" dirty="0" err="1"/>
                  <a:t>Hmen</a:t>
                </a:r>
                <a:endParaRPr lang="en-US" dirty="0"/>
              </a:p>
              <a:p>
                <a:endParaRPr lang="en-US" dirty="0"/>
              </a:p>
              <a:p>
                <a:endParaRPr lang="en-US" dirty="0"/>
              </a:p>
              <a:p>
                <a:endParaRPr lang="en-US" dirty="0"/>
              </a:p>
              <a:p>
                <a:endParaRPr lang="en-US" dirty="0"/>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𝐴</m:t>
                          </m:r>
                        </m:sub>
                      </m:sSub>
                      <m:r>
                        <a:rPr lang="en-US" b="0" i="1" smtClean="0">
                          <a:latin typeface="Cambria Math" panose="02040503050406030204" pitchFamily="18" charset="0"/>
                        </a:rPr>
                        <m:t>=3.5∗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e>
                          </m:d>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𝑀𝑒𝑛</m:t>
                                  </m:r>
                                </m:e>
                                <m:sup>
                                  <m:r>
                                    <a:rPr lang="en-US" b="0" i="1" smtClean="0">
                                      <a:latin typeface="Cambria Math" panose="02040503050406030204" pitchFamily="18" charset="0"/>
                                    </a:rPr>
                                    <m:t>−</m:t>
                                  </m:r>
                                </m:sup>
                              </m:sSup>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𝐻𝑀𝑒𝑛</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num>
                        <m:den>
                          <m:r>
                            <a:rPr lang="en-US" b="0" i="1" smtClean="0">
                              <a:latin typeface="Cambria Math" panose="02040503050406030204" pitchFamily="18" charset="0"/>
                            </a:rPr>
                            <m:t>(0.05−</m:t>
                          </m:r>
                          <m:r>
                            <a:rPr lang="en-US" b="0" i="1" smtClean="0">
                              <a:latin typeface="Cambria Math" panose="02040503050406030204" pitchFamily="18" charset="0"/>
                            </a:rPr>
                            <m:t>𝑋</m:t>
                          </m:r>
                          <m:r>
                            <a:rPr lang="en-US" b="0" i="1" smtClean="0">
                              <a:latin typeface="Cambria Math" panose="02040503050406030204" pitchFamily="18" charset="0"/>
                            </a:rPr>
                            <m:t>)</m:t>
                          </m:r>
                        </m:den>
                      </m:f>
                    </m:oMath>
                  </m:oMathPara>
                </a14:m>
                <a:endParaRPr lang="en-US" dirty="0"/>
              </a:p>
              <a:p>
                <a:pPr marL="0" indent="0">
                  <a:buNone/>
                </a:pPr>
                <a:r>
                  <a:rPr lang="en-US" dirty="0"/>
                  <a:t>Check the Assumption: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𝐻𝑀𝑒𝑛</m:t>
                            </m:r>
                          </m:sub>
                        </m:sSub>
                      </m:num>
                      <m:den>
                        <m:r>
                          <a:rPr lang="en-US" b="0" i="1" smtClean="0">
                            <a:latin typeface="Cambria Math" panose="02040503050406030204" pitchFamily="18" charset="0"/>
                          </a:rPr>
                          <m:t>𝐾</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0.05</m:t>
                        </m:r>
                      </m:num>
                      <m:den>
                        <m:r>
                          <a:rPr lang="en-US" b="0" i="1" smtClean="0">
                            <a:latin typeface="Cambria Math" panose="02040503050406030204" pitchFamily="18" charset="0"/>
                          </a:rPr>
                          <m:t>3.5∗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den>
                    </m:f>
                  </m:oMath>
                </a14:m>
                <a:endParaRPr lang="en-US" b="0" i="1" dirty="0">
                  <a:latin typeface="Cambria Math" panose="02040503050406030204" pitchFamily="18" charset="0"/>
                </a:endParaRPr>
              </a:p>
              <a:p>
                <a:pPr marL="0" indent="0" algn="ctr">
                  <a:buNone/>
                </a:pPr>
                <a14:m>
                  <m:oMath xmlns:m="http://schemas.openxmlformats.org/officeDocument/2006/math">
                    <m:r>
                      <a:rPr lang="en-US" b="0" i="1" smtClean="0">
                        <a:latin typeface="Cambria Math" panose="02040503050406030204" pitchFamily="18" charset="0"/>
                      </a:rPr>
                      <m:t>=143</m:t>
                    </m:r>
                  </m:oMath>
                </a14:m>
                <a:r>
                  <a:rPr lang="en-US" dirty="0"/>
                  <a:t>!  It’s Quadratic time!</a:t>
                </a:r>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A73BAB60-4309-4069-B6C9-35589A1E8308}"/>
                  </a:ext>
                </a:extLst>
              </p:cNvPr>
              <p:cNvSpPr>
                <a:spLocks noGrp="1" noRot="1" noChangeAspect="1" noMove="1" noResize="1" noEditPoints="1" noAdjustHandles="1" noChangeArrowheads="1" noChangeShapeType="1" noTextEdit="1"/>
              </p:cNvSpPr>
              <p:nvPr>
                <p:ph idx="1"/>
              </p:nvPr>
            </p:nvSpPr>
            <p:spPr>
              <a:xfrm>
                <a:off x="838200" y="741144"/>
                <a:ext cx="10515600" cy="6025415"/>
              </a:xfrm>
              <a:blipFill>
                <a:blip r:embed="rId2"/>
                <a:stretch>
                  <a:fillRect l="-1043" t="-2126"/>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xmlns="" id="{F433E35A-74D5-49F0-ADA4-83159D2123A8}"/>
              </a:ext>
            </a:extLst>
          </p:cNvPr>
          <p:cNvGraphicFramePr>
            <a:graphicFrameLocks noGrp="1"/>
          </p:cNvGraphicFramePr>
          <p:nvPr>
            <p:extLst>
              <p:ext uri="{D42A27DB-BD31-4B8C-83A1-F6EECF244321}">
                <p14:modId xmlns:p14="http://schemas.microsoft.com/office/powerpoint/2010/main" val="485871801"/>
              </p:ext>
            </p:extLst>
          </p:nvPr>
        </p:nvGraphicFramePr>
        <p:xfrm>
          <a:off x="2032000" y="2647701"/>
          <a:ext cx="8128000" cy="148336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xmlns="" val="1204776339"/>
                    </a:ext>
                  </a:extLst>
                </a:gridCol>
                <a:gridCol w="2032000">
                  <a:extLst>
                    <a:ext uri="{9D8B030D-6E8A-4147-A177-3AD203B41FA5}">
                      <a16:colId xmlns:a16="http://schemas.microsoft.com/office/drawing/2014/main" xmlns="" val="1552903547"/>
                    </a:ext>
                  </a:extLst>
                </a:gridCol>
                <a:gridCol w="2032000">
                  <a:extLst>
                    <a:ext uri="{9D8B030D-6E8A-4147-A177-3AD203B41FA5}">
                      <a16:colId xmlns:a16="http://schemas.microsoft.com/office/drawing/2014/main" xmlns="" val="3423757579"/>
                    </a:ext>
                  </a:extLst>
                </a:gridCol>
                <a:gridCol w="2032000">
                  <a:extLst>
                    <a:ext uri="{9D8B030D-6E8A-4147-A177-3AD203B41FA5}">
                      <a16:colId xmlns:a16="http://schemas.microsoft.com/office/drawing/2014/main" xmlns="" val="85457096"/>
                    </a:ext>
                  </a:extLst>
                </a:gridCol>
              </a:tblGrid>
              <a:tr h="370840">
                <a:tc>
                  <a:txBody>
                    <a:bodyPr/>
                    <a:lstStyle/>
                    <a:p>
                      <a:pPr algn="ctr"/>
                      <a:r>
                        <a:rPr lang="en-US" dirty="0" err="1"/>
                        <a:t>HMen</a:t>
                      </a:r>
                      <a:r>
                        <a:rPr lang="en-US" dirty="0"/>
                        <a:t> (</a:t>
                      </a:r>
                      <a:r>
                        <a:rPr lang="en-US" dirty="0" err="1"/>
                        <a:t>aq</a:t>
                      </a:r>
                      <a:r>
                        <a:rPr lang="en-US" dirty="0"/>
                        <a:t>) + </a:t>
                      </a:r>
                    </a:p>
                  </a:txBody>
                  <a:tcPr/>
                </a:tc>
                <a:tc>
                  <a:txBody>
                    <a:bodyPr/>
                    <a:lstStyle/>
                    <a:p>
                      <a:pPr algn="ctr"/>
                      <a:r>
                        <a:rPr lang="en-US" dirty="0"/>
                        <a:t>H</a:t>
                      </a:r>
                      <a:r>
                        <a:rPr lang="en-US" baseline="-25000" dirty="0"/>
                        <a:t>2</a:t>
                      </a:r>
                      <a:r>
                        <a:rPr lang="en-US" baseline="0" dirty="0"/>
                        <a:t>O (l) &lt;-&gt;</a:t>
                      </a:r>
                      <a:endParaRPr lang="en-US" dirty="0"/>
                    </a:p>
                  </a:txBody>
                  <a:tcPr/>
                </a:tc>
                <a:tc>
                  <a:txBody>
                    <a:bodyPr/>
                    <a:lstStyle/>
                    <a:p>
                      <a:pPr algn="ctr"/>
                      <a:r>
                        <a:rPr lang="en-US" dirty="0"/>
                        <a:t>H</a:t>
                      </a:r>
                      <a:r>
                        <a:rPr lang="en-US" baseline="-25000" dirty="0"/>
                        <a:t>3</a:t>
                      </a:r>
                      <a:r>
                        <a:rPr lang="en-US" baseline="0" dirty="0"/>
                        <a:t>O</a:t>
                      </a:r>
                      <a:r>
                        <a:rPr lang="en-US" baseline="30000" dirty="0"/>
                        <a:t>+</a:t>
                      </a:r>
                      <a:r>
                        <a:rPr lang="en-US" baseline="0" dirty="0"/>
                        <a:t> (l)+</a:t>
                      </a:r>
                      <a:endParaRPr lang="en-US" dirty="0"/>
                    </a:p>
                  </a:txBody>
                  <a:tcPr/>
                </a:tc>
                <a:tc>
                  <a:txBody>
                    <a:bodyPr/>
                    <a:lstStyle/>
                    <a:p>
                      <a:pPr algn="ctr"/>
                      <a:r>
                        <a:rPr lang="en-US" dirty="0"/>
                        <a:t>Men</a:t>
                      </a:r>
                      <a:r>
                        <a:rPr lang="en-US" baseline="30000" dirty="0"/>
                        <a:t>-</a:t>
                      </a:r>
                      <a:endParaRPr lang="en-US" dirty="0"/>
                    </a:p>
                  </a:txBody>
                  <a:tcPr/>
                </a:tc>
                <a:extLst>
                  <a:ext uri="{0D108BD9-81ED-4DB2-BD59-A6C34878D82A}">
                    <a16:rowId xmlns:a16="http://schemas.microsoft.com/office/drawing/2014/main" xmlns="" val="3141042982"/>
                  </a:ext>
                </a:extLst>
              </a:tr>
              <a:tr h="370840">
                <a:tc>
                  <a:txBody>
                    <a:bodyPr/>
                    <a:lstStyle/>
                    <a:p>
                      <a:pPr algn="ctr"/>
                      <a:r>
                        <a:rPr lang="en-US" dirty="0"/>
                        <a:t>0.05 M</a:t>
                      </a:r>
                    </a:p>
                  </a:txBody>
                  <a:tcPr/>
                </a:tc>
                <a:tc>
                  <a:txBody>
                    <a:bodyPr/>
                    <a:lstStyle/>
                    <a:p>
                      <a:pPr algn="ctr"/>
                      <a:r>
                        <a:rPr lang="en-US" dirty="0"/>
                        <a:t>-</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xmlns="" val="3147502591"/>
                  </a:ext>
                </a:extLst>
              </a:tr>
              <a:tr h="370840">
                <a:tc>
                  <a:txBody>
                    <a:bodyPr/>
                    <a:lstStyle/>
                    <a:p>
                      <a:pPr marL="0" indent="0" algn="ctr">
                        <a:buFontTx/>
                        <a:buNone/>
                      </a:pPr>
                      <a:r>
                        <a:rPr lang="en-US" dirty="0"/>
                        <a:t>-X</a:t>
                      </a:r>
                    </a:p>
                  </a:txBody>
                  <a:tcPr/>
                </a:tc>
                <a:tc>
                  <a:txBody>
                    <a:bodyPr/>
                    <a:lstStyle/>
                    <a:p>
                      <a:pPr algn="ctr"/>
                      <a:r>
                        <a:rPr lang="en-US" dirty="0"/>
                        <a:t>-</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xmlns="" val="3187213382"/>
                  </a:ext>
                </a:extLst>
              </a:tr>
              <a:tr h="370840">
                <a:tc>
                  <a:txBody>
                    <a:bodyPr/>
                    <a:lstStyle/>
                    <a:p>
                      <a:pPr algn="ctr"/>
                      <a:r>
                        <a:rPr lang="en-US" dirty="0"/>
                        <a:t>0.05 - X</a:t>
                      </a:r>
                    </a:p>
                  </a:txBody>
                  <a:tcPr/>
                </a:tc>
                <a:tc>
                  <a:txBody>
                    <a:bodyPr/>
                    <a:lstStyle/>
                    <a:p>
                      <a:pPr algn="ctr"/>
                      <a:r>
                        <a:rPr lang="en-US" dirty="0"/>
                        <a:t>-</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xmlns="" val="2793234361"/>
                  </a:ext>
                </a:extLst>
              </a:tr>
            </a:tbl>
          </a:graphicData>
        </a:graphic>
      </p:graphicFrame>
      <p:sp>
        <p:nvSpPr>
          <p:cNvPr id="5" name="Rectangle 4">
            <a:extLst>
              <a:ext uri="{FF2B5EF4-FFF2-40B4-BE49-F238E27FC236}">
                <a16:creationId xmlns:a16="http://schemas.microsoft.com/office/drawing/2014/main" xmlns="" id="{B8C6922F-F628-4F1C-B664-5966A384D4CC}"/>
              </a:ext>
            </a:extLst>
          </p:cNvPr>
          <p:cNvSpPr/>
          <p:nvPr/>
        </p:nvSpPr>
        <p:spPr>
          <a:xfrm>
            <a:off x="2197916" y="3052689"/>
            <a:ext cx="7573394" cy="2097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29BBB079-1F3D-42B4-BC3C-005047BBBAF8}"/>
              </a:ext>
            </a:extLst>
          </p:cNvPr>
          <p:cNvSpPr/>
          <p:nvPr/>
        </p:nvSpPr>
        <p:spPr>
          <a:xfrm>
            <a:off x="2195617" y="3457677"/>
            <a:ext cx="7573394" cy="2097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1B2D78B-0340-4939-8256-CC92D93B853E}"/>
              </a:ext>
            </a:extLst>
          </p:cNvPr>
          <p:cNvSpPr/>
          <p:nvPr/>
        </p:nvSpPr>
        <p:spPr>
          <a:xfrm>
            <a:off x="2195617" y="3862665"/>
            <a:ext cx="7573394" cy="2097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36CBFCEF-6948-4E8F-B3F3-1AF45B296752}" type="slidenum">
              <a:rPr lang="en-US" smtClean="0"/>
              <a:t>25</a:t>
            </a:fld>
            <a:endParaRPr lang="en-US"/>
          </a:p>
        </p:txBody>
      </p:sp>
    </p:spTree>
    <p:extLst>
      <p:ext uri="{BB962C8B-B14F-4D97-AF65-F5344CB8AC3E}">
        <p14:creationId xmlns:p14="http://schemas.microsoft.com/office/powerpoint/2010/main" val="12037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60B0-70F3-402E-875D-C16EFD701028}"/>
              </a:ext>
            </a:extLst>
          </p:cNvPr>
          <p:cNvSpPr>
            <a:spLocks noGrp="1"/>
          </p:cNvSpPr>
          <p:nvPr>
            <p:ph type="title"/>
          </p:nvPr>
        </p:nvSpPr>
        <p:spPr>
          <a:xfrm>
            <a:off x="838200" y="-289393"/>
            <a:ext cx="10515600" cy="1325563"/>
          </a:xfrm>
        </p:spPr>
        <p:txBody>
          <a:bodyPr/>
          <a:lstStyle/>
          <a:p>
            <a:r>
              <a:rPr lang="en-US" dirty="0"/>
              <a:t>Time for a tough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A73BAB60-4309-4069-B6C9-35589A1E8308}"/>
                  </a:ext>
                </a:extLst>
              </p:cNvPr>
              <p:cNvSpPr>
                <a:spLocks noGrp="1"/>
              </p:cNvSpPr>
              <p:nvPr>
                <p:ph idx="1"/>
              </p:nvPr>
            </p:nvSpPr>
            <p:spPr>
              <a:xfrm>
                <a:off x="838200" y="741144"/>
                <a:ext cx="10515600" cy="6025415"/>
              </a:xfrm>
            </p:spPr>
            <p:txBody>
              <a:bodyPr>
                <a:normAutofit fontScale="85000" lnSpcReduction="10000"/>
              </a:bodyPr>
              <a:lstStyle/>
              <a:p>
                <a:r>
                  <a:rPr lang="en-US" dirty="0"/>
                  <a:t>After referencing his </a:t>
                </a:r>
                <a:r>
                  <a:rPr lang="en-US" i="1" dirty="0"/>
                  <a:t>CRC Handbook of Chemistry, Physics, and the 80’s</a:t>
                </a:r>
                <a:r>
                  <a:rPr lang="en-US" dirty="0"/>
                  <a:t>, Geoff learned that ‘Men</a:t>
                </a:r>
                <a:r>
                  <a:rPr lang="en-US" baseline="30000" dirty="0"/>
                  <a:t>-</a:t>
                </a:r>
                <a:r>
                  <a:rPr lang="en-US" dirty="0"/>
                  <a:t>’ are actually the conjugate base of the weak acid ‘</a:t>
                </a:r>
                <a:r>
                  <a:rPr lang="en-US" dirty="0" err="1"/>
                  <a:t>HMen</a:t>
                </a:r>
                <a:r>
                  <a:rPr lang="en-US" dirty="0"/>
                  <a:t>’ that, when solvated in water produces the following equilibrium:  </a:t>
                </a:r>
                <a14:m>
                  <m:oMath xmlns:m="http://schemas.openxmlformats.org/officeDocument/2006/math">
                    <m:r>
                      <a:rPr lang="en-US" b="0" i="1" smtClean="0">
                        <a:latin typeface="Cambria Math" panose="02040503050406030204" pitchFamily="18" charset="0"/>
                      </a:rPr>
                      <m:t>𝐻𝑀𝑒𝑛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𝑎𝑞</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3</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𝑂</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𝑀𝑒𝑛</m:t>
                        </m:r>
                      </m:e>
                      <m:sup>
                        <m:r>
                          <a:rPr lang="en-US" b="0" i="1" smtClean="0">
                            <a:latin typeface="Cambria Math" panose="02040503050406030204" pitchFamily="18" charset="0"/>
                            <a:ea typeface="Cambria Math" panose="02040503050406030204" pitchFamily="18" charset="0"/>
                          </a:rPr>
                          <m:t>−</m:t>
                        </m:r>
                      </m:sup>
                    </m:sSup>
                  </m:oMath>
                </a14:m>
                <a:r>
                  <a:rPr lang="en-US" dirty="0"/>
                  <a:t>.  (K</a:t>
                </a:r>
                <a:r>
                  <a:rPr lang="en-US" baseline="-25000" dirty="0"/>
                  <a:t>A</a:t>
                </a:r>
                <a:r>
                  <a:rPr lang="en-US" dirty="0"/>
                  <a:t>= 3.5*10</a:t>
                </a:r>
                <a:r>
                  <a:rPr lang="en-US" baseline="30000" dirty="0"/>
                  <a:t>-4</a:t>
                </a:r>
                <a:r>
                  <a:rPr lang="en-US" dirty="0"/>
                  <a:t>)  If I start with 0.05 M </a:t>
                </a:r>
                <a:r>
                  <a:rPr lang="en-US" dirty="0" err="1"/>
                  <a:t>Hmen</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𝐴</m:t>
                          </m:r>
                        </m:sub>
                      </m:sSub>
                      <m:r>
                        <a:rPr lang="en-US" b="0" i="1" smtClean="0">
                          <a:latin typeface="Cambria Math" panose="02040503050406030204" pitchFamily="18" charset="0"/>
                        </a:rPr>
                        <m:t>=3.5∗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e>
                          </m:d>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𝑀𝑒𝑛</m:t>
                                  </m:r>
                                </m:e>
                                <m:sup>
                                  <m:r>
                                    <a:rPr lang="en-US" b="0" i="1" smtClean="0">
                                      <a:latin typeface="Cambria Math" panose="02040503050406030204" pitchFamily="18" charset="0"/>
                                    </a:rPr>
                                    <m:t>−</m:t>
                                  </m:r>
                                </m:sup>
                              </m:sSup>
                            </m:e>
                          </m:d>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𝐻𝑀𝑒𝑛</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num>
                        <m:den>
                          <m:r>
                            <a:rPr lang="en-US" b="0" i="1" smtClean="0">
                              <a:latin typeface="Cambria Math" panose="02040503050406030204" pitchFamily="18" charset="0"/>
                            </a:rPr>
                            <m:t>(0.05−</m:t>
                          </m:r>
                          <m:r>
                            <a:rPr lang="en-US" b="0" i="1" smtClean="0">
                              <a:latin typeface="Cambria Math" panose="02040503050406030204" pitchFamily="18" charset="0"/>
                            </a:rPr>
                            <m:t>𝑋</m:t>
                          </m:r>
                          <m:r>
                            <a:rPr lang="en-US" b="0" i="1" smtClean="0">
                              <a:latin typeface="Cambria Math" panose="02040503050406030204" pitchFamily="18" charset="0"/>
                            </a:rPr>
                            <m:t>)</m:t>
                          </m:r>
                        </m:den>
                      </m:f>
                    </m:oMath>
                  </m:oMathPara>
                </a14:m>
                <a:endParaRPr lang="en-US" dirty="0"/>
              </a:p>
              <a:p>
                <a:pPr marL="0" indent="0">
                  <a:buNone/>
                </a:pPr>
                <a:endParaRPr lang="en-US" dirty="0"/>
              </a:p>
              <a:p>
                <a:pPr marL="457200" lvl="1"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+3.5∗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1.75∗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e>
                      </m:d>
                      <m:r>
                        <a:rPr lang="en-US" b="0" i="1" smtClean="0">
                          <a:latin typeface="Cambria Math" panose="02040503050406030204" pitchFamily="18" charset="0"/>
                        </a:rPr>
                        <m:t>=0</m:t>
                      </m:r>
                    </m:oMath>
                  </m:oMathPara>
                </a14:m>
                <a:endParaRPr lang="en-US" b="0" dirty="0"/>
              </a:p>
              <a:p>
                <a:pPr marL="457200" lvl="1" indent="0">
                  <a:buNone/>
                </a:pPr>
                <a:endParaRPr lang="en-US" b="0" dirty="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𝑏</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𝐴𝐶</m:t>
                              </m:r>
                            </m:e>
                          </m:rad>
                        </m:num>
                        <m:den>
                          <m:r>
                            <a:rPr lang="en-US" b="0" i="1" smtClean="0">
                              <a:latin typeface="Cambria Math" panose="02040503050406030204" pitchFamily="18" charset="0"/>
                            </a:rPr>
                            <m:t>2</m:t>
                          </m:r>
                          <m:r>
                            <a:rPr lang="en-US" b="0" i="1" smtClean="0">
                              <a:latin typeface="Cambria Math" panose="02040503050406030204" pitchFamily="18" charset="0"/>
                            </a:rPr>
                            <m:t>𝐴</m:t>
                          </m:r>
                        </m:den>
                      </m:f>
                    </m:oMath>
                  </m:oMathPara>
                </a14:m>
                <a:endParaRPr lang="en-US" b="0" i="1" dirty="0">
                  <a:latin typeface="Cambria Math" panose="02040503050406030204" pitchFamily="18" charset="0"/>
                </a:endParaRPr>
              </a:p>
              <a:p>
                <a:pPr marL="457200" lvl="1" indent="0">
                  <a:buNone/>
                </a:pPr>
                <a:endParaRPr lang="en-US"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3.5∗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e>
                                  </m:d>
                                </m:e>
                                <m:sup>
                                  <m:r>
                                    <a:rPr lang="en-US" b="0" i="1" smtClean="0">
                                      <a:latin typeface="Cambria Math" panose="02040503050406030204" pitchFamily="18" charset="0"/>
                                    </a:rPr>
                                    <m:t>2</m:t>
                                  </m:r>
                                </m:sup>
                              </m:sSup>
                              <m:r>
                                <a:rPr lang="en-US" b="0" i="1" smtClean="0">
                                  <a:latin typeface="Cambria Math" panose="02040503050406030204" pitchFamily="18" charset="0"/>
                                </a:rPr>
                                <m:t>−4(1)(−1.75∗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r>
                                <a:rPr lang="en-US" b="0" i="1" smtClean="0">
                                  <a:latin typeface="Cambria Math" panose="02040503050406030204" pitchFamily="18" charset="0"/>
                                </a:rPr>
                                <m:t>)</m:t>
                              </m:r>
                            </m:e>
                          </m:rad>
                        </m:num>
                        <m:den>
                          <m:r>
                            <a:rPr lang="en-US" b="0" i="1" smtClean="0">
                              <a:latin typeface="Cambria Math" panose="02040503050406030204" pitchFamily="18" charset="0"/>
                            </a:rPr>
                            <m:t>2(1)</m:t>
                          </m:r>
                        </m:den>
                      </m:f>
                    </m:oMath>
                  </m:oMathPara>
                </a14:m>
                <a:endParaRPr lang="en-US" b="0" i="1" dirty="0">
                  <a:latin typeface="Cambria Math" panose="02040503050406030204" pitchFamily="18" charset="0"/>
                </a:endParaRPr>
              </a:p>
              <a:p>
                <a:pPr marL="457200" lvl="1" indent="0">
                  <a:buNone/>
                </a:pPr>
                <a:endParaRPr lang="en-US"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e>
                      </m:d>
                    </m:oMath>
                  </m:oMathPara>
                </a14:m>
                <a:endParaRPr lang="en-US" b="0" i="1" dirty="0">
                  <a:latin typeface="Cambria Math" panose="02040503050406030204" pitchFamily="18" charset="0"/>
                </a:endParaRPr>
              </a:p>
              <a:p>
                <a:pPr marL="457200" lvl="1" indent="0">
                  <a:buNone/>
                </a:pPr>
                <a:endParaRPr lang="en-US"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highlight>
                            <a:srgbClr val="FFFF00"/>
                          </a:highlight>
                          <a:latin typeface="Cambria Math" panose="02040503050406030204" pitchFamily="18" charset="0"/>
                          <a:ea typeface="Cambria Math" panose="02040503050406030204" pitchFamily="18" charset="0"/>
                        </a:rPr>
                        <m:t>𝑝𝐻</m:t>
                      </m:r>
                      <m:r>
                        <a:rPr lang="en-US" b="0" i="1" smtClean="0">
                          <a:highlight>
                            <a:srgbClr val="FFFF00"/>
                          </a:highlight>
                          <a:latin typeface="Cambria Math" panose="02040503050406030204" pitchFamily="18" charset="0"/>
                          <a:ea typeface="Cambria Math" panose="02040503050406030204" pitchFamily="18" charset="0"/>
                        </a:rPr>
                        <m:t>=−</m:t>
                      </m:r>
                      <m:func>
                        <m:funcPr>
                          <m:ctrlPr>
                            <a:rPr lang="en-US" b="0" i="1" smtClean="0">
                              <a:highlight>
                                <a:srgbClr val="FFFF00"/>
                              </a:highlight>
                              <a:latin typeface="Cambria Math" panose="02040503050406030204" pitchFamily="18" charset="0"/>
                              <a:ea typeface="Cambria Math" panose="02040503050406030204" pitchFamily="18" charset="0"/>
                            </a:rPr>
                          </m:ctrlPr>
                        </m:funcPr>
                        <m:fName>
                          <m:r>
                            <m:rPr>
                              <m:sty m:val="p"/>
                            </m:rPr>
                            <a:rPr lang="en-US" b="0" i="0" smtClean="0">
                              <a:highlight>
                                <a:srgbClr val="FFFF00"/>
                              </a:highlight>
                              <a:latin typeface="Cambria Math" panose="02040503050406030204" pitchFamily="18" charset="0"/>
                              <a:ea typeface="Cambria Math" panose="02040503050406030204" pitchFamily="18" charset="0"/>
                            </a:rPr>
                            <m:t>log</m:t>
                          </m:r>
                        </m:fName>
                        <m:e>
                          <m:r>
                            <a:rPr lang="en-US" b="0" i="1" smtClean="0">
                              <a:highlight>
                                <a:srgbClr val="FFFF00"/>
                              </a:highlight>
                              <a:latin typeface="Cambria Math" panose="02040503050406030204" pitchFamily="18" charset="0"/>
                              <a:ea typeface="Cambria Math" panose="02040503050406030204" pitchFamily="18" charset="0"/>
                            </a:rPr>
                            <m:t>4.0∗</m:t>
                          </m:r>
                          <m:sSup>
                            <m:sSupPr>
                              <m:ctrlPr>
                                <a:rPr lang="en-US" b="0" i="1" smtClean="0">
                                  <a:highlight>
                                    <a:srgbClr val="FFFF00"/>
                                  </a:highlight>
                                  <a:latin typeface="Cambria Math" panose="02040503050406030204" pitchFamily="18" charset="0"/>
                                  <a:ea typeface="Cambria Math" panose="02040503050406030204" pitchFamily="18" charset="0"/>
                                </a:rPr>
                              </m:ctrlPr>
                            </m:sSupPr>
                            <m:e>
                              <m:r>
                                <a:rPr lang="en-US" b="0" i="1" smtClean="0">
                                  <a:highlight>
                                    <a:srgbClr val="FFFF00"/>
                                  </a:highlight>
                                  <a:latin typeface="Cambria Math" panose="02040503050406030204" pitchFamily="18" charset="0"/>
                                  <a:ea typeface="Cambria Math" panose="02040503050406030204" pitchFamily="18" charset="0"/>
                                </a:rPr>
                                <m:t>10</m:t>
                              </m:r>
                            </m:e>
                            <m:sup>
                              <m:r>
                                <a:rPr lang="en-US" b="0" i="1" smtClean="0">
                                  <a:highlight>
                                    <a:srgbClr val="FFFF00"/>
                                  </a:highlight>
                                  <a:latin typeface="Cambria Math" panose="02040503050406030204" pitchFamily="18" charset="0"/>
                                  <a:ea typeface="Cambria Math" panose="02040503050406030204" pitchFamily="18" charset="0"/>
                                </a:rPr>
                                <m:t>−3</m:t>
                              </m:r>
                            </m:sup>
                          </m:sSup>
                          <m:r>
                            <a:rPr lang="en-US" b="0" i="1" smtClean="0">
                              <a:highlight>
                                <a:srgbClr val="FFFF00"/>
                              </a:highlight>
                              <a:latin typeface="Cambria Math" panose="02040503050406030204" pitchFamily="18" charset="0"/>
                              <a:ea typeface="Cambria Math" panose="02040503050406030204" pitchFamily="18" charset="0"/>
                            </a:rPr>
                            <m:t>=2.4</m:t>
                          </m:r>
                        </m:e>
                      </m:func>
                    </m:oMath>
                  </m:oMathPara>
                </a14:m>
                <a:endParaRPr lang="en-US" dirty="0">
                  <a:highlight>
                    <a:srgbClr val="FFFF00"/>
                  </a:highlight>
                </a:endParaRPr>
              </a:p>
            </p:txBody>
          </p:sp>
        </mc:Choice>
        <mc:Fallback xmlns="">
          <p:sp>
            <p:nvSpPr>
              <p:cNvPr id="3" name="Content Placeholder 2">
                <a:extLst>
                  <a:ext uri="{FF2B5EF4-FFF2-40B4-BE49-F238E27FC236}">
                    <a16:creationId xmlns:a16="http://schemas.microsoft.com/office/drawing/2014/main" id="{A73BAB60-4309-4069-B6C9-35589A1E8308}"/>
                  </a:ext>
                </a:extLst>
              </p:cNvPr>
              <p:cNvSpPr>
                <a:spLocks noGrp="1" noRot="1" noChangeAspect="1" noMove="1" noResize="1" noEditPoints="1" noAdjustHandles="1" noChangeArrowheads="1" noChangeShapeType="1" noTextEdit="1"/>
              </p:cNvSpPr>
              <p:nvPr>
                <p:ph idx="1"/>
              </p:nvPr>
            </p:nvSpPr>
            <p:spPr>
              <a:xfrm>
                <a:off x="838200" y="741144"/>
                <a:ext cx="10515600" cy="6025415"/>
              </a:xfrm>
              <a:blipFill>
                <a:blip r:embed="rId2"/>
                <a:stretch>
                  <a:fillRect l="-812" t="-1923" r="-6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26</a:t>
            </a:fld>
            <a:endParaRPr lang="en-US"/>
          </a:p>
        </p:txBody>
      </p:sp>
    </p:spTree>
    <p:extLst>
      <p:ext uri="{BB962C8B-B14F-4D97-AF65-F5344CB8AC3E}">
        <p14:creationId xmlns:p14="http://schemas.microsoft.com/office/powerpoint/2010/main" val="33768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60B0-70F3-402E-875D-C16EFD701028}"/>
              </a:ext>
            </a:extLst>
          </p:cNvPr>
          <p:cNvSpPr>
            <a:spLocks noGrp="1"/>
          </p:cNvSpPr>
          <p:nvPr>
            <p:ph type="title"/>
          </p:nvPr>
        </p:nvSpPr>
        <p:spPr>
          <a:xfrm>
            <a:off x="838200" y="-289393"/>
            <a:ext cx="10515600" cy="1325563"/>
          </a:xfrm>
        </p:spPr>
        <p:txBody>
          <a:bodyPr/>
          <a:lstStyle/>
          <a:p>
            <a:r>
              <a:rPr lang="en-US" dirty="0"/>
              <a:t>Time for a tough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A73BAB60-4309-4069-B6C9-35589A1E8308}"/>
                  </a:ext>
                </a:extLst>
              </p:cNvPr>
              <p:cNvSpPr>
                <a:spLocks noGrp="1"/>
              </p:cNvSpPr>
              <p:nvPr>
                <p:ph idx="1"/>
              </p:nvPr>
            </p:nvSpPr>
            <p:spPr>
              <a:xfrm>
                <a:off x="838200" y="741145"/>
                <a:ext cx="10515600" cy="5435818"/>
              </a:xfrm>
            </p:spPr>
            <p:txBody>
              <a:bodyPr/>
              <a:lstStyle/>
              <a:p>
                <a:r>
                  <a:rPr lang="en-US" dirty="0"/>
                  <a:t>After referencing his </a:t>
                </a:r>
                <a:r>
                  <a:rPr lang="en-US" i="1" dirty="0"/>
                  <a:t>CRC Handbook of Chemistry, Physics, and the 80’s</a:t>
                </a:r>
                <a:r>
                  <a:rPr lang="en-US" dirty="0"/>
                  <a:t>, Geoff learned that ‘Men</a:t>
                </a:r>
                <a:r>
                  <a:rPr lang="en-US" baseline="30000" dirty="0"/>
                  <a:t>-</a:t>
                </a:r>
                <a:r>
                  <a:rPr lang="en-US" dirty="0"/>
                  <a:t>’ are actually the conjugate base of the weak acid ‘</a:t>
                </a:r>
                <a:r>
                  <a:rPr lang="en-US" dirty="0" err="1"/>
                  <a:t>HMen</a:t>
                </a:r>
                <a:r>
                  <a:rPr lang="en-US" dirty="0"/>
                  <a:t>’ that, when solvated in water produces the following equilibrium:  </a:t>
                </a:r>
                <a14:m>
                  <m:oMath xmlns:m="http://schemas.openxmlformats.org/officeDocument/2006/math">
                    <m:r>
                      <a:rPr lang="en-US" b="0" i="1" smtClean="0">
                        <a:latin typeface="Cambria Math" panose="02040503050406030204" pitchFamily="18" charset="0"/>
                      </a:rPr>
                      <m:t>𝐻𝑀𝑒𝑛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𝑎𝑞</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3</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𝑂</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𝑀𝑒𝑛</m:t>
                        </m:r>
                      </m:e>
                      <m:sup>
                        <m:r>
                          <a:rPr lang="en-US" b="0" i="1" smtClean="0">
                            <a:latin typeface="Cambria Math" panose="02040503050406030204" pitchFamily="18" charset="0"/>
                            <a:ea typeface="Cambria Math" panose="02040503050406030204" pitchFamily="18" charset="0"/>
                          </a:rPr>
                          <m:t>−</m:t>
                        </m:r>
                      </m:sup>
                    </m:sSup>
                  </m:oMath>
                </a14:m>
                <a:r>
                  <a:rPr lang="en-US" dirty="0"/>
                  <a:t>.  (K</a:t>
                </a:r>
                <a:r>
                  <a:rPr lang="en-US" baseline="-25000" dirty="0"/>
                  <a:t>A</a:t>
                </a:r>
                <a:r>
                  <a:rPr lang="en-US" dirty="0"/>
                  <a:t>= 3.5*10</a:t>
                </a:r>
                <a:r>
                  <a:rPr lang="en-US" baseline="30000" dirty="0"/>
                  <a:t>-4</a:t>
                </a:r>
                <a:r>
                  <a:rPr lang="en-US" dirty="0"/>
                  <a:t>)  If I start with 0.05 M </a:t>
                </a:r>
                <a:r>
                  <a:rPr lang="en-US" dirty="0" err="1"/>
                  <a:t>HMen</a:t>
                </a:r>
                <a:endParaRPr lang="en-US" dirty="0"/>
              </a:p>
              <a:p>
                <a:r>
                  <a:rPr lang="en-US" dirty="0"/>
                  <a:t>Find the following:</a:t>
                </a:r>
              </a:p>
              <a:p>
                <a:pPr marL="914400" lvl="1" indent="-457200">
                  <a:buFont typeface="+mj-lt"/>
                  <a:buAutoNum type="arabicPeriod" startAt="3"/>
                </a:pPr>
                <a:r>
                  <a:rPr lang="en-US" dirty="0"/>
                  <a:t>The equilibrium concentrations of </a:t>
                </a:r>
                <a:r>
                  <a:rPr lang="en-US" dirty="0" err="1"/>
                  <a:t>HMen</a:t>
                </a:r>
                <a:r>
                  <a:rPr lang="en-US" dirty="0"/>
                  <a:t> and OH</a:t>
                </a:r>
                <a:r>
                  <a:rPr lang="en-US" baseline="30000" dirty="0"/>
                  <a:t>- </a:t>
                </a:r>
                <a:r>
                  <a:rPr lang="en-US" dirty="0"/>
                  <a:t>(in the water)</a:t>
                </a:r>
              </a:p>
              <a:p>
                <a:pPr marL="457200" lvl="1" indent="0">
                  <a:buNone/>
                </a:pPr>
                <a:r>
                  <a:rPr lang="en-US" dirty="0"/>
                  <a:t>From our RICE table: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𝐻𝑀𝑒𝑛</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0.05−</m:t>
                        </m:r>
                        <m:r>
                          <a:rPr lang="en-US" b="0" i="1" smtClean="0">
                            <a:latin typeface="Cambria Math" panose="02040503050406030204" pitchFamily="18" charset="0"/>
                          </a:rPr>
                          <m:t>𝑋</m:t>
                        </m:r>
                      </m:e>
                    </m:d>
                  </m:oMath>
                </a14:m>
                <a:endParaRPr lang="en-US"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0.05−4∗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e>
                      </m:d>
                      <m:r>
                        <a:rPr lang="en-US" b="0" i="1" smtClean="0">
                          <a:latin typeface="Cambria Math" panose="02040503050406030204" pitchFamily="18" charset="0"/>
                        </a:rPr>
                        <m:t>=</m:t>
                      </m:r>
                      <m:r>
                        <a:rPr lang="en-US" b="0" i="1" smtClean="0">
                          <a:highlight>
                            <a:srgbClr val="FFFF00"/>
                          </a:highlight>
                          <a:latin typeface="Cambria Math" panose="02040503050406030204" pitchFamily="18" charset="0"/>
                        </a:rPr>
                        <m:t>0.046</m:t>
                      </m:r>
                      <m:r>
                        <a:rPr lang="en-US" b="0" i="1" smtClean="0">
                          <a:highlight>
                            <a:srgbClr val="FFFF00"/>
                          </a:highlight>
                          <a:latin typeface="Cambria Math" panose="02040503050406030204" pitchFamily="18" charset="0"/>
                        </a:rPr>
                        <m:t>𝑀</m:t>
                      </m:r>
                    </m:oMath>
                  </m:oMathPara>
                </a14:m>
                <a:endParaRPr lang="en-US" dirty="0">
                  <a:highlight>
                    <a:srgbClr val="FFFF00"/>
                  </a:highlight>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𝑊</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3</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e>
                      </m:d>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𝑂𝐻</m:t>
                              </m:r>
                            </m:e>
                            <m:sup>
                              <m:r>
                                <a:rPr lang="en-US" b="0" i="1" smtClean="0">
                                  <a:latin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𝑂𝐻</m:t>
                              </m:r>
                            </m:e>
                            <m:sup>
                              <m:r>
                                <a:rPr lang="en-US" b="0" i="1" smtClean="0">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𝑊</m:t>
                              </m:r>
                            </m:sub>
                          </m:sSub>
                        </m:num>
                        <m:den>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3</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𝑂</m:t>
                                  </m:r>
                                </m:e>
                                <m:sup>
                                  <m:r>
                                    <a:rPr lang="en-US" b="0" i="1" smtClean="0">
                                      <a:latin typeface="Cambria Math" panose="02040503050406030204" pitchFamily="18" charset="0"/>
                                      <a:ea typeface="Cambria Math" panose="02040503050406030204" pitchFamily="18" charset="0"/>
                                    </a:rPr>
                                    <m:t>+</m:t>
                                  </m:r>
                                </m:sup>
                              </m:sSup>
                            </m:e>
                          </m:d>
                        </m:den>
                      </m:f>
                    </m:oMath>
                  </m:oMathPara>
                </a14:m>
                <a:endParaRPr lang="en-US" b="0" i="1" dirty="0">
                  <a:latin typeface="Cambria Math" panose="02040503050406030204" pitchFamily="18" charset="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−14</m:t>
                              </m:r>
                            </m:sup>
                          </m:sSup>
                        </m:num>
                        <m:den>
                          <m:r>
                            <a:rPr lang="en-US" b="0" i="1" smtClean="0">
                              <a:latin typeface="Cambria Math" panose="02040503050406030204" pitchFamily="18" charset="0"/>
                              <a:ea typeface="Cambria Math" panose="02040503050406030204" pitchFamily="18" charset="0"/>
                            </a:rPr>
                            <m:t>4.0∗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m:t>
                              </m:r>
                            </m:sup>
                          </m:sSup>
                        </m:den>
                      </m:f>
                      <m:r>
                        <a:rPr lang="en-US" b="0" i="1" smtClean="0">
                          <a:latin typeface="Cambria Math" panose="02040503050406030204" pitchFamily="18" charset="0"/>
                          <a:ea typeface="Cambria Math" panose="02040503050406030204" pitchFamily="18" charset="0"/>
                        </a:rPr>
                        <m:t>=</m:t>
                      </m:r>
                      <m:r>
                        <a:rPr lang="en-US" b="0" i="1" smtClean="0">
                          <a:highlight>
                            <a:srgbClr val="FFFF00"/>
                          </a:highlight>
                          <a:latin typeface="Cambria Math" panose="02040503050406030204" pitchFamily="18" charset="0"/>
                          <a:ea typeface="Cambria Math" panose="02040503050406030204" pitchFamily="18" charset="0"/>
                        </a:rPr>
                        <m:t>2.5∗</m:t>
                      </m:r>
                      <m:sSup>
                        <m:sSupPr>
                          <m:ctrlPr>
                            <a:rPr lang="en-US" b="0" i="1" smtClean="0">
                              <a:highlight>
                                <a:srgbClr val="FFFF00"/>
                              </a:highlight>
                              <a:latin typeface="Cambria Math" panose="02040503050406030204" pitchFamily="18" charset="0"/>
                              <a:ea typeface="Cambria Math" panose="02040503050406030204" pitchFamily="18" charset="0"/>
                            </a:rPr>
                          </m:ctrlPr>
                        </m:sSupPr>
                        <m:e>
                          <m:r>
                            <a:rPr lang="en-US" b="0" i="1" smtClean="0">
                              <a:highlight>
                                <a:srgbClr val="FFFF00"/>
                              </a:highlight>
                              <a:latin typeface="Cambria Math" panose="02040503050406030204" pitchFamily="18" charset="0"/>
                              <a:ea typeface="Cambria Math" panose="02040503050406030204" pitchFamily="18" charset="0"/>
                            </a:rPr>
                            <m:t>10</m:t>
                          </m:r>
                        </m:e>
                        <m:sup>
                          <m:r>
                            <a:rPr lang="en-US" b="0" i="1" smtClean="0">
                              <a:highlight>
                                <a:srgbClr val="FFFF00"/>
                              </a:highlight>
                              <a:latin typeface="Cambria Math" panose="02040503050406030204" pitchFamily="18" charset="0"/>
                              <a:ea typeface="Cambria Math" panose="02040503050406030204" pitchFamily="18" charset="0"/>
                            </a:rPr>
                            <m:t>−12</m:t>
                          </m:r>
                        </m:sup>
                      </m:sSup>
                    </m:oMath>
                  </m:oMathPara>
                </a14:m>
                <a:endParaRPr lang="en-US" dirty="0">
                  <a:highlight>
                    <a:srgbClr val="FFFF00"/>
                  </a:highlight>
                </a:endParaRPr>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A73BAB60-4309-4069-B6C9-35589A1E8308}"/>
                  </a:ext>
                </a:extLst>
              </p:cNvPr>
              <p:cNvSpPr>
                <a:spLocks noGrp="1" noRot="1" noChangeAspect="1" noMove="1" noResize="1" noEditPoints="1" noAdjustHandles="1" noChangeArrowheads="1" noChangeShapeType="1" noTextEdit="1"/>
              </p:cNvSpPr>
              <p:nvPr>
                <p:ph idx="1"/>
              </p:nvPr>
            </p:nvSpPr>
            <p:spPr>
              <a:xfrm>
                <a:off x="838200" y="741145"/>
                <a:ext cx="10515600" cy="5435818"/>
              </a:xfrm>
              <a:blipFill>
                <a:blip r:embed="rId2"/>
                <a:stretch>
                  <a:fillRect l="-1043" t="-19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27</a:t>
            </a:fld>
            <a:endParaRPr lang="en-US"/>
          </a:p>
        </p:txBody>
      </p:sp>
    </p:spTree>
    <p:extLst>
      <p:ext uri="{BB962C8B-B14F-4D97-AF65-F5344CB8AC3E}">
        <p14:creationId xmlns:p14="http://schemas.microsoft.com/office/powerpoint/2010/main" val="386478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60B0-70F3-402E-875D-C16EFD701028}"/>
              </a:ext>
            </a:extLst>
          </p:cNvPr>
          <p:cNvSpPr>
            <a:spLocks noGrp="1"/>
          </p:cNvSpPr>
          <p:nvPr>
            <p:ph type="title"/>
          </p:nvPr>
        </p:nvSpPr>
        <p:spPr>
          <a:xfrm>
            <a:off x="838200" y="-289393"/>
            <a:ext cx="10515600" cy="1325563"/>
          </a:xfrm>
        </p:spPr>
        <p:txBody>
          <a:bodyPr/>
          <a:lstStyle/>
          <a:p>
            <a:r>
              <a:rPr lang="en-US" dirty="0"/>
              <a:t>Time for a tough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A73BAB60-4309-4069-B6C9-35589A1E8308}"/>
                  </a:ext>
                </a:extLst>
              </p:cNvPr>
              <p:cNvSpPr>
                <a:spLocks noGrp="1"/>
              </p:cNvSpPr>
              <p:nvPr>
                <p:ph idx="1"/>
              </p:nvPr>
            </p:nvSpPr>
            <p:spPr>
              <a:xfrm>
                <a:off x="838200" y="741145"/>
                <a:ext cx="10515600" cy="5435818"/>
              </a:xfrm>
            </p:spPr>
            <p:txBody>
              <a:bodyPr>
                <a:normAutofit fontScale="92500" lnSpcReduction="10000"/>
              </a:bodyPr>
              <a:lstStyle/>
              <a:p>
                <a:r>
                  <a:rPr lang="en-US" dirty="0"/>
                  <a:t>After referencing his </a:t>
                </a:r>
                <a:r>
                  <a:rPr lang="en-US" i="1" dirty="0"/>
                  <a:t>CRC Handbook of Chemistry, Physics, and the 80’s</a:t>
                </a:r>
                <a:r>
                  <a:rPr lang="en-US" dirty="0"/>
                  <a:t>, Geoff learned that ‘Men</a:t>
                </a:r>
                <a:r>
                  <a:rPr lang="en-US" baseline="30000" dirty="0"/>
                  <a:t>-</a:t>
                </a:r>
                <a:r>
                  <a:rPr lang="en-US" dirty="0"/>
                  <a:t>’ are actually the conjugate base of the weak acid ‘</a:t>
                </a:r>
                <a:r>
                  <a:rPr lang="en-US" dirty="0" err="1"/>
                  <a:t>HMen</a:t>
                </a:r>
                <a:r>
                  <a:rPr lang="en-US" dirty="0"/>
                  <a:t>’ that, when solvated in water produces the following equilibrium:  </a:t>
                </a:r>
                <a14:m>
                  <m:oMath xmlns:m="http://schemas.openxmlformats.org/officeDocument/2006/math">
                    <m:r>
                      <a:rPr lang="en-US" b="0" i="1" smtClean="0">
                        <a:latin typeface="Cambria Math" panose="02040503050406030204" pitchFamily="18" charset="0"/>
                      </a:rPr>
                      <m:t>𝐻𝑀𝑒𝑛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𝑎𝑞</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3</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𝑂</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𝑀𝑒𝑛</m:t>
                        </m:r>
                      </m:e>
                      <m:sup>
                        <m:r>
                          <a:rPr lang="en-US" b="0" i="1" smtClean="0">
                            <a:latin typeface="Cambria Math" panose="02040503050406030204" pitchFamily="18" charset="0"/>
                            <a:ea typeface="Cambria Math" panose="02040503050406030204" pitchFamily="18" charset="0"/>
                          </a:rPr>
                          <m:t>−</m:t>
                        </m:r>
                      </m:sup>
                    </m:sSup>
                  </m:oMath>
                </a14:m>
                <a:r>
                  <a:rPr lang="en-US" dirty="0"/>
                  <a:t>.  (K</a:t>
                </a:r>
                <a:r>
                  <a:rPr lang="en-US" baseline="-25000" dirty="0"/>
                  <a:t>A</a:t>
                </a:r>
                <a:r>
                  <a:rPr lang="en-US" dirty="0"/>
                  <a:t>= 3.5*10</a:t>
                </a:r>
                <a:r>
                  <a:rPr lang="en-US" baseline="30000" dirty="0"/>
                  <a:t>-4</a:t>
                </a:r>
                <a:r>
                  <a:rPr lang="en-US" dirty="0"/>
                  <a:t>)  If I start with 0.05 M </a:t>
                </a:r>
                <a:r>
                  <a:rPr lang="en-US" dirty="0" err="1"/>
                  <a:t>HMen</a:t>
                </a:r>
                <a:endParaRPr lang="en-US" dirty="0"/>
              </a:p>
              <a:p>
                <a:r>
                  <a:rPr lang="en-US" dirty="0"/>
                  <a:t>Find the following:</a:t>
                </a:r>
              </a:p>
              <a:p>
                <a:pPr marL="914400" lvl="1" indent="-457200">
                  <a:buFont typeface="+mj-lt"/>
                  <a:buAutoNum type="arabicPeriod" startAt="4"/>
                </a:pPr>
                <a:r>
                  <a:rPr lang="en-US" dirty="0"/>
                  <a:t>The percent ionization</a:t>
                </a:r>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𝑖𝑜𝑛𝑖𝑧𝑒𝑑</m:t>
                      </m:r>
                      <m:r>
                        <a:rPr lang="en-US" i="1">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𝑀𝑒𝑛</m:t>
                                  </m:r>
                                </m:e>
                                <m:sup>
                                  <m:r>
                                    <a:rPr lang="en-US" b="0" i="1" smtClean="0">
                                      <a:latin typeface="Cambria Math" panose="02040503050406030204" pitchFamily="18" charset="0"/>
                                    </a:rPr>
                                    <m:t>−</m:t>
                                  </m:r>
                                </m:sup>
                              </m:sSup>
                            </m:e>
                          </m:d>
                        </m:num>
                        <m:den>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𝐻𝑀𝑒𝑛</m:t>
                              </m:r>
                              <m:r>
                                <a:rPr lang="en-US" b="0" i="1" smtClean="0">
                                  <a:latin typeface="Cambria Math" panose="02040503050406030204" pitchFamily="18" charset="0"/>
                                </a:rPr>
                                <m:t> (</m:t>
                              </m:r>
                              <m:r>
                                <a:rPr lang="en-US" b="0" i="1" smtClean="0">
                                  <a:latin typeface="Cambria Math" panose="02040503050406030204" pitchFamily="18" charset="0"/>
                                </a:rPr>
                                <m:t>𝑖𝑛𝑖𝑡𝑖𝑎𝑙</m:t>
                              </m:r>
                              <m:r>
                                <a:rPr lang="en-US" b="0" i="1" smtClean="0">
                                  <a:latin typeface="Cambria Math" panose="02040503050406030204" pitchFamily="18" charset="0"/>
                                </a:rPr>
                                <m:t>)</m:t>
                              </m:r>
                            </m:e>
                          </m:d>
                        </m:den>
                      </m:f>
                      <m:r>
                        <a:rPr lang="en-US" b="0" i="1" smtClean="0">
                          <a:latin typeface="Cambria Math" panose="02040503050406030204" pitchFamily="18" charset="0"/>
                        </a:rPr>
                        <m:t>∗100%</m:t>
                      </m:r>
                    </m:oMath>
                  </m:oMathPara>
                </a14:m>
                <a:endParaRPr lang="en-US" dirty="0"/>
              </a:p>
              <a:p>
                <a:pPr marL="457200" lvl="1" indent="0">
                  <a:buNone/>
                </a:pPr>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𝑖𝑜𝑛𝑖𝑧𝑒𝑑</m:t>
                      </m:r>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num>
                        <m:den>
                          <m:r>
                            <a:rPr lang="en-US" b="0" i="1" smtClean="0">
                              <a:latin typeface="Cambria Math" panose="02040503050406030204" pitchFamily="18" charset="0"/>
                            </a:rPr>
                            <m:t>0.05</m:t>
                          </m:r>
                        </m:den>
                      </m:f>
                      <m:r>
                        <a:rPr lang="en-US" b="0" i="1" smtClean="0">
                          <a:latin typeface="Cambria Math" panose="02040503050406030204" pitchFamily="18" charset="0"/>
                        </a:rPr>
                        <m:t>∗100%</m:t>
                      </m:r>
                    </m:oMath>
                  </m:oMathPara>
                </a14:m>
                <a:endParaRPr lang="en-US" b="0" i="1" dirty="0">
                  <a:latin typeface="Cambria Math" panose="02040503050406030204" pitchFamily="18" charset="0"/>
                </a:endParaRPr>
              </a:p>
              <a:p>
                <a:pPr marL="457200" lvl="1" indent="0">
                  <a:buNone/>
                </a:pPr>
                <a:endParaRPr lang="en-US"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highlight>
                            <a:srgbClr val="FFFF00"/>
                          </a:highlight>
                          <a:latin typeface="Cambria Math" panose="02040503050406030204" pitchFamily="18" charset="0"/>
                        </a:rPr>
                        <m:t>=8%</m:t>
                      </m:r>
                    </m:oMath>
                  </m:oMathPara>
                </a14:m>
                <a:endParaRPr lang="en-US" dirty="0">
                  <a:highlight>
                    <a:srgbClr val="FFFF00"/>
                  </a:highlight>
                </a:endParaRPr>
              </a:p>
              <a:p>
                <a:pPr marL="457200" lvl="1" indent="0">
                  <a:buNone/>
                </a:pPr>
                <a:endParaRPr lang="en-US" dirty="0">
                  <a:highlight>
                    <a:srgbClr val="FFFF00"/>
                  </a:highlight>
                </a:endParaRPr>
              </a:p>
              <a:p>
                <a:pPr marL="457200" lvl="1" indent="0">
                  <a:buNone/>
                </a:pPr>
                <a:r>
                  <a:rPr lang="en-US" dirty="0"/>
                  <a:t>Those were actually numbers for HF, but that’s a lot less </a:t>
                </a:r>
                <a:r>
                  <a:rPr lang="en-US" dirty="0" smtClean="0"/>
                  <a:t>fun and a lot more dangerous.</a:t>
                </a:r>
                <a:endParaRPr lang="en-US" dirty="0"/>
              </a:p>
              <a:p>
                <a:pPr marL="914400" lvl="1" indent="-457200">
                  <a:buFont typeface="+mj-lt"/>
                  <a:buAutoNum type="arabicPeriod" startAt="4"/>
                </a:pPr>
                <a:endParaRPr lang="en-US" dirty="0"/>
              </a:p>
            </p:txBody>
          </p:sp>
        </mc:Choice>
        <mc:Fallback>
          <p:sp>
            <p:nvSpPr>
              <p:cNvPr id="3" name="Content Placeholder 2">
                <a:extLst>
                  <a:ext uri="{FF2B5EF4-FFF2-40B4-BE49-F238E27FC236}">
                    <a16:creationId xmlns:a16="http://schemas.microsoft.com/office/drawing/2014/main" xmlns:a14="http://schemas.microsoft.com/office/drawing/2010/main" xmlns="" id="{A73BAB60-4309-4069-B6C9-35589A1E8308}"/>
                  </a:ext>
                </a:extLst>
              </p:cNvPr>
              <p:cNvSpPr>
                <a:spLocks noGrp="1" noRot="1" noChangeAspect="1" noMove="1" noResize="1" noEditPoints="1" noAdjustHandles="1" noChangeArrowheads="1" noChangeShapeType="1" noTextEdit="1"/>
              </p:cNvSpPr>
              <p:nvPr>
                <p:ph idx="1"/>
              </p:nvPr>
            </p:nvSpPr>
            <p:spPr>
              <a:xfrm>
                <a:off x="838200" y="741145"/>
                <a:ext cx="10515600" cy="5435818"/>
              </a:xfrm>
              <a:blipFill rotWithShape="0">
                <a:blip r:embed="rId2"/>
                <a:stretch>
                  <a:fillRect l="-928" t="-2357" r="-116" b="-44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28</a:t>
            </a:fld>
            <a:endParaRPr lang="en-US"/>
          </a:p>
        </p:txBody>
      </p:sp>
    </p:spTree>
    <p:extLst>
      <p:ext uri="{BB962C8B-B14F-4D97-AF65-F5344CB8AC3E}">
        <p14:creationId xmlns:p14="http://schemas.microsoft.com/office/powerpoint/2010/main" val="14994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62AAA-B7A4-4BC7-931E-533E3A7FEDF8}"/>
              </a:ext>
            </a:extLst>
          </p:cNvPr>
          <p:cNvSpPr>
            <a:spLocks noGrp="1"/>
          </p:cNvSpPr>
          <p:nvPr>
            <p:ph type="title"/>
          </p:nvPr>
        </p:nvSpPr>
        <p:spPr/>
        <p:txBody>
          <a:bodyPr/>
          <a:lstStyle/>
          <a:p>
            <a:r>
              <a:rPr lang="en-US" dirty="0"/>
              <a:t>Good Luck Studying!</a:t>
            </a:r>
          </a:p>
        </p:txBody>
      </p:sp>
      <p:pic>
        <p:nvPicPr>
          <p:cNvPr id="5" name="Content Placeholder 4">
            <a:extLst>
              <a:ext uri="{FF2B5EF4-FFF2-40B4-BE49-F238E27FC236}">
                <a16:creationId xmlns:a16="http://schemas.microsoft.com/office/drawing/2014/main" xmlns="" id="{67F1F10A-05B1-4FB1-BCBF-1A8A0FA98B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sp>
        <p:nvSpPr>
          <p:cNvPr id="3" name="Slide Number Placeholder 2"/>
          <p:cNvSpPr>
            <a:spLocks noGrp="1"/>
          </p:cNvSpPr>
          <p:nvPr>
            <p:ph type="sldNum" sz="quarter" idx="12"/>
          </p:nvPr>
        </p:nvSpPr>
        <p:spPr/>
        <p:txBody>
          <a:bodyPr/>
          <a:lstStyle/>
          <a:p>
            <a:fld id="{36CBFCEF-6948-4E8F-B3F3-1AF45B296752}" type="slidenum">
              <a:rPr lang="en-US" smtClean="0"/>
              <a:t>29</a:t>
            </a:fld>
            <a:endParaRPr lang="en-US"/>
          </a:p>
        </p:txBody>
      </p:sp>
    </p:spTree>
    <p:extLst>
      <p:ext uri="{BB962C8B-B14F-4D97-AF65-F5344CB8AC3E}">
        <p14:creationId xmlns:p14="http://schemas.microsoft.com/office/powerpoint/2010/main" val="2663033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3C481-A956-428E-BBAA-60C506962112}"/>
              </a:ext>
            </a:extLst>
          </p:cNvPr>
          <p:cNvSpPr>
            <a:spLocks noGrp="1"/>
          </p:cNvSpPr>
          <p:nvPr>
            <p:ph type="title"/>
          </p:nvPr>
        </p:nvSpPr>
        <p:spPr/>
        <p:txBody>
          <a:bodyPr/>
          <a:lstStyle/>
          <a:p>
            <a:r>
              <a:rPr lang="en-US" dirty="0"/>
              <a:t>Acids &amp; Bases</a:t>
            </a:r>
          </a:p>
        </p:txBody>
      </p:sp>
      <p:pic>
        <p:nvPicPr>
          <p:cNvPr id="4" name="Content Placeholder 3">
            <a:extLst>
              <a:ext uri="{FF2B5EF4-FFF2-40B4-BE49-F238E27FC236}">
                <a16:creationId xmlns:a16="http://schemas.microsoft.com/office/drawing/2014/main" xmlns="" id="{409713AA-5E31-468B-A0AC-E9D68198DDAA}"/>
              </a:ext>
            </a:extLst>
          </p:cNvPr>
          <p:cNvPicPr>
            <a:picLocks noGrp="1" noChangeAspect="1"/>
          </p:cNvPicPr>
          <p:nvPr>
            <p:ph idx="1"/>
          </p:nvPr>
        </p:nvPicPr>
        <p:blipFill>
          <a:blip r:embed="rId2"/>
          <a:stretch>
            <a:fillRect/>
          </a:stretch>
        </p:blipFill>
        <p:spPr>
          <a:xfrm>
            <a:off x="838200" y="1690688"/>
            <a:ext cx="10515600" cy="2367386"/>
          </a:xfrm>
          <a:prstGeom prst="rect">
            <a:avLst/>
          </a:prstGeom>
        </p:spPr>
      </p:pic>
      <p:sp>
        <p:nvSpPr>
          <p:cNvPr id="3" name="Slide Number Placeholder 2"/>
          <p:cNvSpPr>
            <a:spLocks noGrp="1"/>
          </p:cNvSpPr>
          <p:nvPr>
            <p:ph type="sldNum" sz="quarter" idx="12"/>
          </p:nvPr>
        </p:nvSpPr>
        <p:spPr/>
        <p:txBody>
          <a:bodyPr/>
          <a:lstStyle/>
          <a:p>
            <a:fld id="{36CBFCEF-6948-4E8F-B3F3-1AF45B296752}" type="slidenum">
              <a:rPr lang="en-US" smtClean="0"/>
              <a:t>3</a:t>
            </a:fld>
            <a:endParaRPr lang="en-US"/>
          </a:p>
        </p:txBody>
      </p:sp>
    </p:spTree>
    <p:extLst>
      <p:ext uri="{BB962C8B-B14F-4D97-AF65-F5344CB8AC3E}">
        <p14:creationId xmlns:p14="http://schemas.microsoft.com/office/powerpoint/2010/main" val="1218041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2B053-F7AC-47A9-B861-C17053B0E1AF}"/>
              </a:ext>
            </a:extLst>
          </p:cNvPr>
          <p:cNvSpPr>
            <a:spLocks noGrp="1"/>
          </p:cNvSpPr>
          <p:nvPr>
            <p:ph type="title"/>
          </p:nvPr>
        </p:nvSpPr>
        <p:spPr/>
        <p:txBody>
          <a:bodyPr/>
          <a:lstStyle/>
          <a:p>
            <a:r>
              <a:rPr lang="en-US" dirty="0"/>
              <a:t>Activity (a</a:t>
            </a:r>
            <a:r>
              <a:rPr lang="en-US" baseline="-25000" dirty="0"/>
              <a:t>i</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ED72D7FF-40A2-48F1-9818-534DED062441}"/>
                  </a:ext>
                </a:extLst>
              </p:cNvPr>
              <p:cNvSpPr>
                <a:spLocks noGrp="1"/>
              </p:cNvSpPr>
              <p:nvPr>
                <p:ph idx="1"/>
              </p:nvPr>
            </p:nvSpPr>
            <p:spPr/>
            <p:txBody>
              <a:bodyPr>
                <a:normAutofit lnSpcReduction="10000"/>
              </a:bodyPr>
              <a:lstStyle/>
              <a:p>
                <a:r>
                  <a:rPr lang="en-US" dirty="0"/>
                  <a:t>Measure of how the free energy of a compound changes as a reaction proceeds</a:t>
                </a:r>
              </a:p>
              <a:p>
                <a:r>
                  <a:rPr lang="en-US" dirty="0"/>
                  <a:t>Unitless</a:t>
                </a:r>
              </a:p>
              <a:p>
                <a:r>
                  <a:rPr lang="en-US" dirty="0"/>
                  <a:t>Gas</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ea typeface="Cambria Math" panose="02040503050406030204" pitchFamily="18" charset="0"/>
                              </a:rPr>
                              <m:t>°</m:t>
                            </m:r>
                          </m:sup>
                        </m:sSup>
                      </m:den>
                    </m:f>
                  </m:oMath>
                </a14:m>
                <a:endParaRPr lang="en-US" dirty="0"/>
              </a:p>
              <a:p>
                <a:r>
                  <a:rPr lang="en-US" dirty="0"/>
                  <a:t>Solutions</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ea typeface="Cambria Math" panose="02040503050406030204" pitchFamily="18" charset="0"/>
                              </a:rPr>
                              <m:t>°</m:t>
                            </m:r>
                          </m:sup>
                        </m:sSup>
                      </m:den>
                    </m:f>
                  </m:oMath>
                </a14:m>
                <a:endParaRPr lang="en-US" dirty="0"/>
              </a:p>
              <a:p>
                <a:r>
                  <a:rPr lang="en-US" dirty="0"/>
                  <a:t>Pure solids and liquids</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ED72D7FF-40A2-48F1-9818-534DED062441}"/>
                  </a:ext>
                </a:extLst>
              </p:cNvPr>
              <p:cNvSpPr>
                <a:spLocks noGrp="1" noRot="1" noChangeAspect="1" noMove="1" noResize="1" noEditPoints="1" noAdjustHandles="1" noChangeArrowheads="1" noChangeShapeType="1" noTextEdit="1"/>
              </p:cNvSpPr>
              <p:nvPr>
                <p:ph idx="1"/>
              </p:nvPr>
            </p:nvSpPr>
            <p:spPr>
              <a:blipFill>
                <a:blip r:embed="rId2"/>
                <a:stretch>
                  <a:fillRect l="-1043" t="-3081" r="-173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4</a:t>
            </a:fld>
            <a:endParaRPr lang="en-US"/>
          </a:p>
        </p:txBody>
      </p:sp>
    </p:spTree>
    <p:extLst>
      <p:ext uri="{BB962C8B-B14F-4D97-AF65-F5344CB8AC3E}">
        <p14:creationId xmlns:p14="http://schemas.microsoft.com/office/powerpoint/2010/main" val="990445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748C6-4163-446D-AA46-E5C4E1A3E107}"/>
              </a:ext>
            </a:extLst>
          </p:cNvPr>
          <p:cNvSpPr>
            <a:spLocks noGrp="1"/>
          </p:cNvSpPr>
          <p:nvPr>
            <p:ph type="title"/>
          </p:nvPr>
        </p:nvSpPr>
        <p:spPr/>
        <p:txBody>
          <a:bodyPr/>
          <a:lstStyle/>
          <a:p>
            <a:r>
              <a:rPr lang="en-US" dirty="0"/>
              <a:t>Mass Action Expression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921D9C2B-3647-4C4D-9155-D0D2FE2E4FDB}"/>
                  </a:ext>
                </a:extLst>
              </p:cNvPr>
              <p:cNvSpPr>
                <a:spLocks noGrp="1"/>
              </p:cNvSpPr>
              <p:nvPr>
                <p:ph idx="1"/>
              </p:nvPr>
            </p:nvSpPr>
            <p:spPr>
              <a:xfrm>
                <a:off x="838200" y="1392487"/>
                <a:ext cx="10515600" cy="3372017"/>
              </a:xfrm>
            </p:spPr>
            <p:txBody>
              <a:bodyPr>
                <a:normAutofit fontScale="77500" lnSpcReduction="20000"/>
              </a:bodyPr>
              <a:lstStyle/>
              <a:p>
                <a:r>
                  <a:rPr lang="en-US" b="0" dirty="0"/>
                  <a:t>xX</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𝑏𝐵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𝑑𝐷</m:t>
                    </m:r>
                  </m:oMath>
                </a14:m>
                <a:endParaRPr lang="en-US" dirty="0"/>
              </a:p>
              <a:p>
                <a:pPr lvl="1"/>
                <a14:m>
                  <m:oMath xmlns:m="http://schemas.openxmlformats.org/officeDocument/2006/math">
                    <m:f>
                      <m:fPr>
                        <m:ctrlPr>
                          <a:rPr lang="en-US" i="1" smtClean="0">
                            <a:latin typeface="Cambria Math" panose="02040503050406030204" pitchFamily="18" charset="0"/>
                          </a:rPr>
                        </m:ctrlPr>
                      </m:fPr>
                      <m:num>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𝐶</m:t>
                            </m:r>
                          </m:sub>
                          <m:sup>
                            <m:r>
                              <a:rPr lang="en-US" b="0" i="1" smtClean="0">
                                <a:latin typeface="Cambria Math" panose="02040503050406030204" pitchFamily="18" charset="0"/>
                              </a:rPr>
                              <m:t>𝑐</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𝐷</m:t>
                            </m:r>
                          </m:sub>
                          <m:sup>
                            <m:r>
                              <a:rPr lang="en-US" b="0" i="1" smtClean="0">
                                <a:latin typeface="Cambria Math" panose="02040503050406030204" pitchFamily="18" charset="0"/>
                              </a:rPr>
                              <m:t>𝑑</m:t>
                            </m:r>
                          </m:sup>
                        </m:sSubSup>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𝑋</m:t>
                            </m:r>
                          </m:sub>
                          <m:sup>
                            <m:r>
                              <a:rPr lang="en-US" b="0" i="1" smtClean="0">
                                <a:latin typeface="Cambria Math" panose="02040503050406030204" pitchFamily="18" charset="0"/>
                              </a:rPr>
                              <m:t>𝑥</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𝐵</m:t>
                            </m:r>
                          </m:sub>
                          <m:sup>
                            <m:r>
                              <a:rPr lang="en-US" b="0" i="1" smtClean="0">
                                <a:latin typeface="Cambria Math" panose="02040503050406030204" pitchFamily="18" charset="0"/>
                              </a:rPr>
                              <m:t>𝑏</m:t>
                            </m:r>
                          </m:sup>
                        </m:sSubSup>
                      </m:den>
                    </m:f>
                  </m:oMath>
                </a14:m>
                <a:endParaRPr lang="en-US" dirty="0"/>
              </a:p>
              <a:p>
                <a:pPr lvl="1"/>
                <a:r>
                  <a:rPr lang="en-US" dirty="0"/>
                  <a:t>Remember:  </a:t>
                </a:r>
                <a:r>
                  <a:rPr lang="en-US" b="1" dirty="0"/>
                  <a:t>Products/Reactants!</a:t>
                </a:r>
              </a:p>
              <a:p>
                <a:r>
                  <a:rPr lang="en-US" dirty="0"/>
                  <a:t>Can be done with concentrations or pressures</a:t>
                </a:r>
              </a:p>
              <a:p>
                <a:pPr lvl="1"/>
                <a14:m>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𝐶</m:t>
                                </m:r>
                              </m:e>
                            </m:d>
                          </m:e>
                          <m:sup>
                            <m:r>
                              <a:rPr lang="en-US" b="0" i="1" smtClean="0">
                                <a:latin typeface="Cambria Math" panose="02040503050406030204" pitchFamily="18" charset="0"/>
                              </a:rPr>
                              <m:t>𝑐</m:t>
                            </m:r>
                          </m:sup>
                        </m:sSup>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𝐷</m:t>
                                </m:r>
                              </m:e>
                            </m:d>
                          </m:e>
                          <m:sup>
                            <m:r>
                              <a:rPr lang="en-US" b="0" i="1" smtClean="0">
                                <a:latin typeface="Cambria Math" panose="02040503050406030204" pitchFamily="18" charset="0"/>
                              </a:rPr>
                              <m:t>𝑑</m:t>
                            </m:r>
                          </m:sup>
                        </m:sSup>
                      </m:num>
                      <m:den>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𝑋</m:t>
                                </m:r>
                              </m:e>
                            </m:d>
                          </m:e>
                          <m:sup>
                            <m:r>
                              <a:rPr lang="en-US" b="0" i="1" smtClean="0">
                                <a:latin typeface="Cambria Math" panose="02040503050406030204" pitchFamily="18" charset="0"/>
                              </a:rPr>
                              <m:t>𝑥</m:t>
                            </m:r>
                          </m:sup>
                        </m:sSup>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𝐵</m:t>
                                </m:r>
                              </m:e>
                            </m:d>
                          </m:e>
                          <m:sup>
                            <m:r>
                              <a:rPr lang="en-US" b="0" i="1" smtClean="0">
                                <a:latin typeface="Cambria Math" panose="02040503050406030204" pitchFamily="18" charset="0"/>
                              </a:rPr>
                              <m:t>𝑏</m:t>
                            </m:r>
                          </m:sup>
                        </m:sSup>
                      </m:den>
                    </m:f>
                  </m:oMath>
                </a14:m>
                <a:endParaRPr lang="en-US" dirty="0"/>
              </a:p>
              <a:p>
                <a:pPr lvl="1"/>
                <a14:m>
                  <m:oMath xmlns:m="http://schemas.openxmlformats.org/officeDocument/2006/math">
                    <m:f>
                      <m:fPr>
                        <m:ctrlPr>
                          <a:rPr lang="en-US" i="1" smtClean="0">
                            <a:latin typeface="Cambria Math" panose="02040503050406030204" pitchFamily="18" charset="0"/>
                          </a:rPr>
                        </m:ctrlPr>
                      </m:fPr>
                      <m:num>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𝐶</m:t>
                            </m:r>
                          </m:sub>
                          <m:sup>
                            <m:r>
                              <a:rPr lang="en-US" b="0" i="1" smtClean="0">
                                <a:latin typeface="Cambria Math" panose="02040503050406030204" pitchFamily="18" charset="0"/>
                              </a:rPr>
                              <m:t>𝑐</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𝐷</m:t>
                            </m:r>
                          </m:sub>
                          <m:sup>
                            <m:r>
                              <a:rPr lang="en-US" b="0" i="1" smtClean="0">
                                <a:latin typeface="Cambria Math" panose="02040503050406030204" pitchFamily="18" charset="0"/>
                              </a:rPr>
                              <m:t>𝑑</m:t>
                            </m:r>
                          </m:sup>
                        </m:sSubSup>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𝑋</m:t>
                            </m:r>
                          </m:sub>
                          <m:sup>
                            <m:r>
                              <a:rPr lang="en-US" b="0" i="1" smtClean="0">
                                <a:latin typeface="Cambria Math" panose="02040503050406030204" pitchFamily="18" charset="0"/>
                              </a:rPr>
                              <m:t>𝑥</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𝐵</m:t>
                            </m:r>
                          </m:sub>
                          <m:sup>
                            <m:r>
                              <a:rPr lang="en-US" b="0" i="1" smtClean="0">
                                <a:latin typeface="Cambria Math" panose="02040503050406030204" pitchFamily="18" charset="0"/>
                              </a:rPr>
                              <m:t>𝑏</m:t>
                            </m:r>
                          </m:sup>
                        </m:sSubSup>
                      </m:den>
                    </m:f>
                  </m:oMath>
                </a14:m>
                <a:endParaRPr lang="en-US" dirty="0"/>
              </a:p>
              <a:p>
                <a:r>
                  <a:rPr lang="en-US" b="1" dirty="0"/>
                  <a:t>Remember:  </a:t>
                </a:r>
                <a:r>
                  <a:rPr lang="en-US" dirty="0"/>
                  <a:t>The standard state of a pure solid or liquid is 1</a:t>
                </a:r>
                <a:endParaRPr lang="en-US" b="1" dirty="0"/>
              </a:p>
              <a:p>
                <a:r>
                  <a:rPr lang="en-US" dirty="0"/>
                  <a:t>These expressions give us the </a:t>
                </a:r>
                <a:r>
                  <a:rPr lang="en-US" b="1" dirty="0"/>
                  <a:t>Reaction Quotient (Q)</a:t>
                </a: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21D9C2B-3647-4C4D-9155-D0D2FE2E4FDB}"/>
                  </a:ext>
                </a:extLst>
              </p:cNvPr>
              <p:cNvSpPr>
                <a:spLocks noGrp="1" noRot="1" noChangeAspect="1" noMove="1" noResize="1" noEditPoints="1" noAdjustHandles="1" noChangeArrowheads="1" noChangeShapeType="1" noTextEdit="1"/>
              </p:cNvSpPr>
              <p:nvPr>
                <p:ph idx="1"/>
              </p:nvPr>
            </p:nvSpPr>
            <p:spPr>
              <a:xfrm>
                <a:off x="838200" y="1392487"/>
                <a:ext cx="10515600" cy="3372017"/>
              </a:xfrm>
              <a:blipFill>
                <a:blip r:embed="rId2"/>
                <a:stretch>
                  <a:fillRect l="-696" t="-3610" b="-144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948EA7CE-1463-47DA-83CF-7AF514FF0DD9}"/>
              </a:ext>
            </a:extLst>
          </p:cNvPr>
          <p:cNvPicPr>
            <a:picLocks noChangeAspect="1"/>
          </p:cNvPicPr>
          <p:nvPr/>
        </p:nvPicPr>
        <p:blipFill rotWithShape="1">
          <a:blip r:embed="rId3"/>
          <a:srcRect t="13474"/>
          <a:stretch/>
        </p:blipFill>
        <p:spPr>
          <a:xfrm>
            <a:off x="1461851" y="4764504"/>
            <a:ext cx="9268298" cy="1901657"/>
          </a:xfrm>
          <a:prstGeom prst="rect">
            <a:avLst/>
          </a:prstGeom>
        </p:spPr>
      </p:pic>
      <p:sp>
        <p:nvSpPr>
          <p:cNvPr id="5" name="Slide Number Placeholder 4"/>
          <p:cNvSpPr>
            <a:spLocks noGrp="1"/>
          </p:cNvSpPr>
          <p:nvPr>
            <p:ph type="sldNum" sz="quarter" idx="12"/>
          </p:nvPr>
        </p:nvSpPr>
        <p:spPr/>
        <p:txBody>
          <a:bodyPr/>
          <a:lstStyle/>
          <a:p>
            <a:fld id="{36CBFCEF-6948-4E8F-B3F3-1AF45B296752}" type="slidenum">
              <a:rPr lang="en-US" smtClean="0"/>
              <a:t>5</a:t>
            </a:fld>
            <a:endParaRPr lang="en-US"/>
          </a:p>
        </p:txBody>
      </p:sp>
    </p:spTree>
    <p:extLst>
      <p:ext uri="{BB962C8B-B14F-4D97-AF65-F5344CB8AC3E}">
        <p14:creationId xmlns:p14="http://schemas.microsoft.com/office/powerpoint/2010/main" val="1935006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F7CD52-2366-4BC9-AAAD-FDD15FD7067C}"/>
              </a:ext>
            </a:extLst>
          </p:cNvPr>
          <p:cNvSpPr>
            <a:spLocks noGrp="1"/>
          </p:cNvSpPr>
          <p:nvPr>
            <p:ph type="title"/>
          </p:nvPr>
        </p:nvSpPr>
        <p:spPr/>
        <p:txBody>
          <a:bodyPr/>
          <a:lstStyle/>
          <a:p>
            <a:r>
              <a:rPr lang="en-US" dirty="0"/>
              <a:t>Equilibrium Constant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2AC786C8-1CC7-49CA-A5C9-C32F44807F88}"/>
                  </a:ext>
                </a:extLst>
              </p:cNvPr>
              <p:cNvSpPr>
                <a:spLocks noGrp="1"/>
              </p:cNvSpPr>
              <p:nvPr>
                <p:ph idx="1"/>
              </p:nvPr>
            </p:nvSpPr>
            <p:spPr/>
            <p:txBody>
              <a:bodyPr>
                <a:normAutofit fontScale="92500"/>
              </a:bodyPr>
              <a:lstStyle/>
              <a:p>
                <a:r>
                  <a:rPr lang="en-US" dirty="0"/>
                  <a:t>Value representing the reaction quotient when the system is at equilibrium</a:t>
                </a:r>
              </a:p>
              <a:p>
                <a:pPr lvl="1"/>
                <a:r>
                  <a:rPr lang="en-US" dirty="0"/>
                  <a:t>K &gt; 1 -&gt; favors products</a:t>
                </a:r>
              </a:p>
              <a:p>
                <a:pPr lvl="1"/>
                <a:r>
                  <a:rPr lang="en-US" dirty="0"/>
                  <a:t>K &lt; 1 -&gt; favors reactants</a:t>
                </a:r>
              </a:p>
              <a:p>
                <a:r>
                  <a:rPr lang="en-US" dirty="0"/>
                  <a:t>Can be huge or tiny, but is never negative</a:t>
                </a:r>
              </a:p>
              <a:p>
                <a:r>
                  <a:rPr lang="en-US" dirty="0"/>
                  <a:t>Different values for concentrations:</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𝑐</m:t>
                        </m:r>
                      </m:sub>
                    </m:sSub>
                    <m:r>
                      <a:rPr lang="en-US" b="0" i="1"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𝐶</m:t>
                                </m:r>
                              </m:e>
                            </m:d>
                          </m:e>
                          <m:sup>
                            <m:r>
                              <a:rPr lang="en-US" i="1">
                                <a:latin typeface="Cambria Math" panose="02040503050406030204" pitchFamily="18" charset="0"/>
                              </a:rPr>
                              <m:t>𝑐</m:t>
                            </m:r>
                          </m:sup>
                        </m:sSup>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e>
                          <m:sup>
                            <m:r>
                              <a:rPr lang="en-US" i="1">
                                <a:latin typeface="Cambria Math" panose="02040503050406030204" pitchFamily="18" charset="0"/>
                              </a:rPr>
                              <m:t>𝑑</m:t>
                            </m:r>
                          </m:sup>
                        </m:sSup>
                      </m:num>
                      <m:den>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sup>
                            <m:r>
                              <a:rPr lang="en-US" i="1">
                                <a:latin typeface="Cambria Math" panose="02040503050406030204" pitchFamily="18" charset="0"/>
                              </a:rPr>
                              <m:t>𝑥</m:t>
                            </m:r>
                          </m:sup>
                        </m:sSup>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𝐵</m:t>
                                </m:r>
                              </m:e>
                            </m:d>
                          </m:e>
                          <m:sup>
                            <m:r>
                              <a:rPr lang="en-US" i="1">
                                <a:latin typeface="Cambria Math" panose="02040503050406030204" pitchFamily="18" charset="0"/>
                              </a:rPr>
                              <m:t>𝑏</m:t>
                            </m:r>
                          </m:sup>
                        </m:sSup>
                      </m:den>
                    </m:f>
                  </m:oMath>
                </a14:m>
                <a:endParaRPr lang="en-US" dirty="0"/>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r>
                      <a:rPr lang="en-US" b="0" i="1"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𝐶</m:t>
                            </m:r>
                          </m:sub>
                          <m:sup>
                            <m:r>
                              <a:rPr lang="en-US" i="1">
                                <a:latin typeface="Cambria Math" panose="02040503050406030204" pitchFamily="18" charset="0"/>
                              </a:rPr>
                              <m:t>𝑐</m:t>
                            </m:r>
                          </m:sup>
                        </m:sSubSup>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𝐷</m:t>
                            </m:r>
                          </m:sub>
                          <m:sup>
                            <m:r>
                              <a:rPr lang="en-US" i="1">
                                <a:latin typeface="Cambria Math" panose="02040503050406030204" pitchFamily="18" charset="0"/>
                              </a:rPr>
                              <m:t>𝑑</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𝑋</m:t>
                            </m:r>
                          </m:sub>
                          <m:sup>
                            <m:r>
                              <a:rPr lang="en-US" i="1">
                                <a:latin typeface="Cambria Math" panose="02040503050406030204" pitchFamily="18" charset="0"/>
                              </a:rPr>
                              <m:t>𝑥</m:t>
                            </m:r>
                          </m:sup>
                        </m:sSubSup>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i="1">
                                <a:latin typeface="Cambria Math" panose="02040503050406030204" pitchFamily="18" charset="0"/>
                              </a:rPr>
                              <m:t>𝐵</m:t>
                            </m:r>
                          </m:sub>
                          <m:sup>
                            <m:r>
                              <a:rPr lang="en-US" i="1">
                                <a:latin typeface="Cambria Math" panose="02040503050406030204" pitchFamily="18" charset="0"/>
                              </a:rPr>
                              <m:t>𝑏</m:t>
                            </m:r>
                          </m:sup>
                        </m:sSubSup>
                      </m:den>
                    </m:f>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𝑐</m:t>
                        </m:r>
                      </m:sub>
                    </m:sSub>
                    <m:r>
                      <a:rPr lang="en-US" b="0" i="1" smtClean="0">
                        <a:latin typeface="Cambria Math" panose="02040503050406030204" pitchFamily="18" charset="0"/>
                      </a:rPr>
                      <m:t>(</m:t>
                    </m:r>
                    <m:r>
                      <a:rPr lang="en-US" b="0" i="1" smtClean="0">
                        <a:latin typeface="Cambria Math" panose="02040503050406030204" pitchFamily="18" charset="0"/>
                      </a:rPr>
                      <m:t>𝑅𝑇</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up>
                    </m:sSup>
                  </m:oMath>
                </a14:m>
                <a:endParaRPr lang="en-US" dirty="0"/>
              </a:p>
              <a:p>
                <a:pPr lvl="1"/>
                <a:r>
                  <a:rPr lang="en-US" dirty="0"/>
                  <a:t>Arrived here from the ideal gas law (see </a:t>
                </a:r>
                <a:r>
                  <a:rPr lang="en-US" dirty="0" err="1"/>
                  <a:t>gchem</a:t>
                </a:r>
                <a:r>
                  <a:rPr lang="en-US" dirty="0"/>
                  <a:t>)</a:t>
                </a:r>
              </a:p>
            </p:txBody>
          </p:sp>
        </mc:Choice>
        <mc:Fallback xmlns="">
          <p:sp>
            <p:nvSpPr>
              <p:cNvPr id="3" name="Content Placeholder 2">
                <a:extLst>
                  <a:ext uri="{FF2B5EF4-FFF2-40B4-BE49-F238E27FC236}">
                    <a16:creationId xmlns:a16="http://schemas.microsoft.com/office/drawing/2014/main" id="{2AC786C8-1CC7-49CA-A5C9-C32F44807F88}"/>
                  </a:ext>
                </a:extLst>
              </p:cNvPr>
              <p:cNvSpPr>
                <a:spLocks noGrp="1" noRot="1" noChangeAspect="1" noMove="1" noResize="1" noEditPoints="1" noAdjustHandles="1" noChangeArrowheads="1" noChangeShapeType="1" noTextEdit="1"/>
              </p:cNvSpPr>
              <p:nvPr>
                <p:ph idx="1"/>
              </p:nvPr>
            </p:nvSpPr>
            <p:spPr>
              <a:blipFill>
                <a:blip r:embed="rId2"/>
                <a:stretch>
                  <a:fillRect l="-928" t="-2101" r="-116" b="-4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6</a:t>
            </a:fld>
            <a:endParaRPr lang="en-US"/>
          </a:p>
        </p:txBody>
      </p:sp>
    </p:spTree>
    <p:extLst>
      <p:ext uri="{BB962C8B-B14F-4D97-AF65-F5344CB8AC3E}">
        <p14:creationId xmlns:p14="http://schemas.microsoft.com/office/powerpoint/2010/main" val="2114539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51AA5-F9CC-48F0-B867-34DEC5B8B18A}"/>
              </a:ext>
            </a:extLst>
          </p:cNvPr>
          <p:cNvSpPr>
            <a:spLocks noGrp="1"/>
          </p:cNvSpPr>
          <p:nvPr>
            <p:ph type="title"/>
          </p:nvPr>
        </p:nvSpPr>
        <p:spPr/>
        <p:txBody>
          <a:bodyPr/>
          <a:lstStyle/>
          <a:p>
            <a:r>
              <a:rPr lang="en-US" dirty="0"/>
              <a:t>Manipulating 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D6479DD-4694-4911-8CF1-5E2106E247A4}"/>
                  </a:ext>
                </a:extLst>
              </p:cNvPr>
              <p:cNvSpPr>
                <a:spLocks noGrp="1"/>
              </p:cNvSpPr>
              <p:nvPr>
                <p:ph idx="1"/>
              </p:nvPr>
            </p:nvSpPr>
            <p:spPr/>
            <p:txBody>
              <a:bodyPr/>
              <a:lstStyle/>
              <a:p>
                <a:r>
                  <a:rPr lang="en-US" dirty="0"/>
                  <a:t>There are 3 main ways we manipulate reactions and wish to know the new K</a:t>
                </a:r>
              </a:p>
              <a:p>
                <a:pPr marL="914400" lvl="1" indent="-457200">
                  <a:buFont typeface="+mj-lt"/>
                  <a:buAutoNum type="arabicPeriod"/>
                </a:pPr>
                <a:r>
                  <a:rPr lang="en-US" dirty="0"/>
                  <a:t>Reverse the reaction </a:t>
                </a:r>
              </a:p>
              <a:p>
                <a:pPr lvl="2"/>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 </m:t>
                    </m:r>
                  </m:oMath>
                </a14:m>
                <a:endParaRPr lang="en-US" b="0" i="1" dirty="0">
                  <a:latin typeface="Cambria Math" panose="02040503050406030204" pitchFamily="18" charset="0"/>
                  <a:ea typeface="Cambria Math" panose="02040503050406030204" pitchFamily="18" charset="0"/>
                </a:endParaRPr>
              </a:p>
              <a:p>
                <a:pPr lvl="2"/>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den>
                        </m:f>
                      </m:e>
                    </m:d>
                  </m:oMath>
                </a14:m>
                <a:endParaRPr lang="en-US" dirty="0"/>
              </a:p>
              <a:p>
                <a:pPr marL="914400" lvl="1" indent="-457200">
                  <a:buFont typeface="+mj-lt"/>
                  <a:buAutoNum type="arabicPeriod"/>
                </a:pPr>
                <a:r>
                  <a:rPr lang="en-US" dirty="0"/>
                  <a:t>Multiply stoichiometric coefficients</a:t>
                </a:r>
              </a:p>
              <a:p>
                <a:pPr lvl="2"/>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n-US" b="0" i="0" smtClean="0">
                        <a:latin typeface="Cambria Math" panose="02040503050406030204" pitchFamily="18" charset="0"/>
                      </a:rPr>
                      <m:t>x</m:t>
                    </m:r>
                    <m:r>
                      <a:rPr lang="en-US" i="1">
                        <a:latin typeface="Cambria Math" panose="02040503050406030204" pitchFamily="18" charset="0"/>
                      </a:rPr>
                      <m:t>𝐴</m:t>
                    </m:r>
                    <m:r>
                      <a:rPr lang="en-US" i="1">
                        <a:latin typeface="Cambria Math" panose="02040503050406030204" pitchFamily="18" charset="0"/>
                      </a:rPr>
                      <m:t>+</m:t>
                    </m:r>
                    <m:r>
                      <a:rPr lang="en-US" b="0" i="1" smtClean="0">
                        <a:latin typeface="Cambria Math" panose="02040503050406030204" pitchFamily="18" charset="0"/>
                      </a:rPr>
                      <m:t>𝑥</m:t>
                    </m:r>
                    <m:r>
                      <a:rPr lang="en-US" i="1">
                        <a:latin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 </m:t>
                    </m:r>
                  </m:oMath>
                </a14:m>
                <a:endParaRPr lang="en-US" i="1" dirty="0">
                  <a:latin typeface="Cambria Math" panose="02040503050406030204" pitchFamily="18" charset="0"/>
                  <a:ea typeface="Cambria Math" panose="02040503050406030204" pitchFamily="18" charset="0"/>
                </a:endParaRPr>
              </a:p>
              <a:p>
                <a:pPr lvl="2"/>
                <a14:m>
                  <m:oMath xmlns:m="http://schemas.openxmlformats.org/officeDocument/2006/math">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𝑥</m:t>
                            </m:r>
                          </m:sup>
                        </m:sSubSup>
                      </m:e>
                    </m:d>
                  </m:oMath>
                </a14:m>
                <a:endParaRPr lang="en-US" dirty="0"/>
              </a:p>
              <a:p>
                <a:pPr marL="914400" lvl="1" indent="-457200">
                  <a:buFont typeface="+mj-lt"/>
                  <a:buAutoNum type="arabicPeriod"/>
                </a:pPr>
                <a:r>
                  <a:rPr lang="en-US" dirty="0"/>
                  <a:t>Add subsequent reactions</a:t>
                </a:r>
              </a:p>
              <a:p>
                <a:pPr lvl="2"/>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 </m:t>
                    </m:r>
                  </m:oMath>
                </a14:m>
                <a:endParaRPr lang="en-US" i="1" dirty="0">
                  <a:latin typeface="Cambria Math" panose="02040503050406030204" pitchFamily="18" charset="0"/>
                  <a:ea typeface="Cambria Math" panose="02040503050406030204" pitchFamily="18" charset="0"/>
                </a:endParaRPr>
              </a:p>
              <a:p>
                <a:pPr lvl="2"/>
                <a14:m>
                  <m:oMath xmlns:m="http://schemas.openxmlformats.org/officeDocument/2006/math">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e>
                    </m:d>
                  </m:oMath>
                </a14:m>
                <a:endParaRPr lang="en-US" dirty="0"/>
              </a:p>
            </p:txBody>
          </p:sp>
        </mc:Choice>
        <mc:Fallback xmlns="">
          <p:sp>
            <p:nvSpPr>
              <p:cNvPr id="3" name="Content Placeholder 2">
                <a:extLst>
                  <a:ext uri="{FF2B5EF4-FFF2-40B4-BE49-F238E27FC236}">
                    <a16:creationId xmlns:a16="http://schemas.microsoft.com/office/drawing/2014/main" id="{3D6479DD-4694-4911-8CF1-5E2106E247A4}"/>
                  </a:ext>
                </a:extLst>
              </p:cNvPr>
              <p:cNvSpPr>
                <a:spLocks noGrp="1" noRot="1" noChangeAspect="1" noMove="1" noResize="1" noEditPoints="1" noAdjustHandles="1" noChangeArrowheads="1" noChangeShapeType="1" noTextEdit="1"/>
              </p:cNvSpPr>
              <p:nvPr>
                <p:ph idx="1"/>
              </p:nvPr>
            </p:nvSpPr>
            <p:spPr>
              <a:blipFill>
                <a:blip r:embed="rId2"/>
                <a:stretch>
                  <a:fillRect l="-1043" t="-2241" r="-6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6CBFCEF-6948-4E8F-B3F3-1AF45B296752}" type="slidenum">
              <a:rPr lang="en-US" smtClean="0"/>
              <a:t>7</a:t>
            </a:fld>
            <a:endParaRPr lang="en-US"/>
          </a:p>
        </p:txBody>
      </p:sp>
    </p:spTree>
    <p:extLst>
      <p:ext uri="{BB962C8B-B14F-4D97-AF65-F5344CB8AC3E}">
        <p14:creationId xmlns:p14="http://schemas.microsoft.com/office/powerpoint/2010/main" val="3940504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885380-B484-474B-8714-D5669F7CE006}"/>
              </a:ext>
            </a:extLst>
          </p:cNvPr>
          <p:cNvSpPr>
            <a:spLocks noGrp="1"/>
          </p:cNvSpPr>
          <p:nvPr>
            <p:ph type="title"/>
          </p:nvPr>
        </p:nvSpPr>
        <p:spPr/>
        <p:txBody>
          <a:bodyPr/>
          <a:lstStyle/>
          <a:p>
            <a:r>
              <a:rPr lang="en-US" dirty="0"/>
              <a:t>Q and K</a:t>
            </a:r>
          </a:p>
        </p:txBody>
      </p:sp>
      <p:sp>
        <p:nvSpPr>
          <p:cNvPr id="3" name="Content Placeholder 2">
            <a:extLst>
              <a:ext uri="{FF2B5EF4-FFF2-40B4-BE49-F238E27FC236}">
                <a16:creationId xmlns:a16="http://schemas.microsoft.com/office/drawing/2014/main" xmlns="" id="{D69678FF-0087-4DEC-8293-2DB13B09E11C}"/>
              </a:ext>
            </a:extLst>
          </p:cNvPr>
          <p:cNvSpPr>
            <a:spLocks noGrp="1"/>
          </p:cNvSpPr>
          <p:nvPr>
            <p:ph idx="1"/>
          </p:nvPr>
        </p:nvSpPr>
        <p:spPr>
          <a:xfrm>
            <a:off x="838200" y="1825625"/>
            <a:ext cx="10515600" cy="4351338"/>
          </a:xfrm>
        </p:spPr>
        <p:txBody>
          <a:bodyPr/>
          <a:lstStyle/>
          <a:p>
            <a:r>
              <a:rPr lang="en-US" b="1" dirty="0"/>
              <a:t>Remember:  </a:t>
            </a:r>
            <a:r>
              <a:rPr lang="en-US" dirty="0"/>
              <a:t>Q is at any point in the reaction and moves, but K is </a:t>
            </a:r>
            <a:r>
              <a:rPr lang="en-US" b="1" dirty="0"/>
              <a:t>only</a:t>
            </a:r>
            <a:r>
              <a:rPr lang="en-US" dirty="0"/>
              <a:t> at equilibrium and is </a:t>
            </a:r>
            <a:r>
              <a:rPr lang="en-US" b="1" dirty="0"/>
              <a:t>fixed </a:t>
            </a:r>
            <a:r>
              <a:rPr lang="en-US" dirty="0"/>
              <a:t>(it depends on </a:t>
            </a:r>
            <a:r>
              <a:rPr lang="el-GR" dirty="0"/>
              <a:t>Δ</a:t>
            </a:r>
            <a:r>
              <a:rPr lang="en-US" dirty="0"/>
              <a:t>G)</a:t>
            </a:r>
          </a:p>
          <a:p>
            <a:r>
              <a:rPr lang="en-US" dirty="0"/>
              <a:t>Comparing Q and K let’s us figure out in what direction a reaction will proceed, if at all</a:t>
            </a:r>
          </a:p>
          <a:p>
            <a:pPr lvl="1"/>
            <a:r>
              <a:rPr lang="en-US" dirty="0"/>
              <a:t>Q = K -&gt;  at equilibrium (forward rate = reverse rate)</a:t>
            </a:r>
          </a:p>
          <a:p>
            <a:pPr lvl="1"/>
            <a:r>
              <a:rPr lang="en-US" dirty="0"/>
              <a:t>Q &lt; K -&gt; Too many reactants (reaction produces more products)</a:t>
            </a:r>
          </a:p>
          <a:p>
            <a:pPr lvl="1"/>
            <a:r>
              <a:rPr lang="en-US" dirty="0"/>
              <a:t>Q &gt; K -&gt; Too many products (reaction produces more </a:t>
            </a:r>
            <a:r>
              <a:rPr lang="en-US" dirty="0" smtClean="0"/>
              <a:t>reactants)</a:t>
            </a:r>
            <a:endParaRPr lang="en-US" dirty="0"/>
          </a:p>
        </p:txBody>
      </p:sp>
      <p:cxnSp>
        <p:nvCxnSpPr>
          <p:cNvPr id="5" name="Straight Connector 4">
            <a:extLst>
              <a:ext uri="{FF2B5EF4-FFF2-40B4-BE49-F238E27FC236}">
                <a16:creationId xmlns:a16="http://schemas.microsoft.com/office/drawing/2014/main" xmlns="" id="{EBD87F3F-1563-4630-943E-E235D1FDB6A6}"/>
              </a:ext>
            </a:extLst>
          </p:cNvPr>
          <p:cNvCxnSpPr/>
          <p:nvPr/>
        </p:nvCxnSpPr>
        <p:spPr>
          <a:xfrm>
            <a:off x="755009" y="5813571"/>
            <a:ext cx="1104830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21D1026D-7621-4CBA-88AE-696D7B6EDC30}"/>
              </a:ext>
            </a:extLst>
          </p:cNvPr>
          <p:cNvCxnSpPr>
            <a:cxnSpLocks/>
          </p:cNvCxnSpPr>
          <p:nvPr/>
        </p:nvCxnSpPr>
        <p:spPr>
          <a:xfrm>
            <a:off x="7986319" y="5268503"/>
            <a:ext cx="0" cy="54506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F947F168-5FDE-4C82-82DB-0476867AB26E}"/>
              </a:ext>
            </a:extLst>
          </p:cNvPr>
          <p:cNvSpPr txBox="1"/>
          <p:nvPr/>
        </p:nvSpPr>
        <p:spPr>
          <a:xfrm>
            <a:off x="7780789" y="4888028"/>
            <a:ext cx="411059" cy="369332"/>
          </a:xfrm>
          <a:prstGeom prst="rect">
            <a:avLst/>
          </a:prstGeom>
          <a:noFill/>
        </p:spPr>
        <p:txBody>
          <a:bodyPr wrap="square" rtlCol="0">
            <a:spAutoFit/>
          </a:bodyPr>
          <a:lstStyle/>
          <a:p>
            <a:pPr algn="ctr"/>
            <a:r>
              <a:rPr lang="en-US" dirty="0"/>
              <a:t>K</a:t>
            </a:r>
          </a:p>
        </p:txBody>
      </p:sp>
      <p:grpSp>
        <p:nvGrpSpPr>
          <p:cNvPr id="16" name="Group 15">
            <a:extLst>
              <a:ext uri="{FF2B5EF4-FFF2-40B4-BE49-F238E27FC236}">
                <a16:creationId xmlns:a16="http://schemas.microsoft.com/office/drawing/2014/main" xmlns="" id="{2CC884D6-BC02-4F17-BCD8-6448B4F0DA78}"/>
              </a:ext>
            </a:extLst>
          </p:cNvPr>
          <p:cNvGrpSpPr/>
          <p:nvPr/>
        </p:nvGrpSpPr>
        <p:grpSpPr>
          <a:xfrm>
            <a:off x="3259123" y="5813571"/>
            <a:ext cx="411059" cy="887410"/>
            <a:chOff x="3259123" y="5813571"/>
            <a:chExt cx="411059" cy="887410"/>
          </a:xfrm>
        </p:grpSpPr>
        <p:cxnSp>
          <p:nvCxnSpPr>
            <p:cNvPr id="13" name="Straight Arrow Connector 12">
              <a:extLst>
                <a:ext uri="{FF2B5EF4-FFF2-40B4-BE49-F238E27FC236}">
                  <a16:creationId xmlns:a16="http://schemas.microsoft.com/office/drawing/2014/main" xmlns="" id="{4817D4D0-8E57-40B6-839E-7E418170F889}"/>
                </a:ext>
              </a:extLst>
            </p:cNvPr>
            <p:cNvCxnSpPr>
              <a:cxnSpLocks/>
            </p:cNvCxnSpPr>
            <p:nvPr/>
          </p:nvCxnSpPr>
          <p:spPr>
            <a:xfrm flipV="1">
              <a:off x="3464653" y="5813571"/>
              <a:ext cx="0" cy="5704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76144897-B4ED-4DF4-8AC6-BB64233B9657}"/>
                </a:ext>
              </a:extLst>
            </p:cNvPr>
            <p:cNvSpPr txBox="1"/>
            <p:nvPr/>
          </p:nvSpPr>
          <p:spPr>
            <a:xfrm>
              <a:off x="3259123" y="6331649"/>
              <a:ext cx="411059" cy="369332"/>
            </a:xfrm>
            <a:prstGeom prst="rect">
              <a:avLst/>
            </a:prstGeom>
            <a:noFill/>
          </p:spPr>
          <p:txBody>
            <a:bodyPr wrap="square" rtlCol="0">
              <a:spAutoFit/>
            </a:bodyPr>
            <a:lstStyle/>
            <a:p>
              <a:pPr algn="ctr"/>
              <a:r>
                <a:rPr lang="en-US" dirty="0"/>
                <a:t>Q</a:t>
              </a:r>
            </a:p>
          </p:txBody>
        </p:sp>
      </p:grpSp>
      <p:sp>
        <p:nvSpPr>
          <p:cNvPr id="4" name="Slide Number Placeholder 3"/>
          <p:cNvSpPr>
            <a:spLocks noGrp="1"/>
          </p:cNvSpPr>
          <p:nvPr>
            <p:ph type="sldNum" sz="quarter" idx="12"/>
          </p:nvPr>
        </p:nvSpPr>
        <p:spPr/>
        <p:txBody>
          <a:bodyPr/>
          <a:lstStyle/>
          <a:p>
            <a:fld id="{36CBFCEF-6948-4E8F-B3F3-1AF45B296752}" type="slidenum">
              <a:rPr lang="en-US" smtClean="0"/>
              <a:t>8</a:t>
            </a:fld>
            <a:endParaRPr lang="en-US"/>
          </a:p>
        </p:txBody>
      </p:sp>
    </p:spTree>
    <p:extLst>
      <p:ext uri="{BB962C8B-B14F-4D97-AF65-F5344CB8AC3E}">
        <p14:creationId xmlns:p14="http://schemas.microsoft.com/office/powerpoint/2010/main" val="41818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66 -0.00116 L 0.37097 -0.00093 " pathEditMode="relative" rAng="0" ptsTypes="AA">
                                      <p:cBhvr>
                                        <p:cTn id="6" dur="2000" fill="hold"/>
                                        <p:tgtEl>
                                          <p:spTgt spid="16"/>
                                        </p:tgtEl>
                                        <p:attrNameLst>
                                          <p:attrName>ppt_x</p:attrName>
                                          <p:attrName>ppt_y</p:attrName>
                                        </p:attrNameLst>
                                      </p:cBhvr>
                                      <p:rCtr x="18516"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37097 -0.00093 L 0.5237 -0.00093 " pathEditMode="relative" rAng="0" ptsTypes="AA">
                                      <p:cBhvr>
                                        <p:cTn id="10" dur="2000" fill="hold"/>
                                        <p:tgtEl>
                                          <p:spTgt spid="16"/>
                                        </p:tgtEl>
                                        <p:attrNameLst>
                                          <p:attrName>ppt_x</p:attrName>
                                          <p:attrName>ppt_y</p:attrName>
                                        </p:attrNameLst>
                                      </p:cBhvr>
                                      <p:rCtr x="7630" y="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0.5237 -0.00093 L 0.37097 -0.00093 " pathEditMode="relative" rAng="0" ptsTypes="AA">
                                      <p:cBhvr>
                                        <p:cTn id="14" dur="2000" fill="hold"/>
                                        <p:tgtEl>
                                          <p:spTgt spid="16"/>
                                        </p:tgtEl>
                                        <p:attrNameLst>
                                          <p:attrName>ppt_x</p:attrName>
                                          <p:attrName>ppt_y</p:attrName>
                                        </p:attrNameLst>
                                      </p:cBhvr>
                                      <p:rCtr x="-7643"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6221E-709E-492A-8748-771709498066}"/>
              </a:ext>
            </a:extLst>
          </p:cNvPr>
          <p:cNvSpPr>
            <a:spLocks noGrp="1"/>
          </p:cNvSpPr>
          <p:nvPr>
            <p:ph type="title"/>
          </p:nvPr>
        </p:nvSpPr>
        <p:spPr/>
        <p:txBody>
          <a:bodyPr/>
          <a:lstStyle/>
          <a:p>
            <a:r>
              <a:rPr lang="el-GR" dirty="0"/>
              <a:t>Δ</a:t>
            </a:r>
            <a:r>
              <a:rPr lang="en-US" dirty="0"/>
              <a:t>G and Equilibria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C3FE188-A86C-4F46-A459-EE1B81C5839F}"/>
                  </a:ext>
                </a:extLst>
              </p:cNvPr>
              <p:cNvSpPr>
                <a:spLocks noGrp="1"/>
              </p:cNvSpPr>
              <p:nvPr>
                <p:ph idx="1"/>
              </p:nvPr>
            </p:nvSpPr>
            <p:spPr>
              <a:xfrm>
                <a:off x="838200" y="1825625"/>
                <a:ext cx="5944340" cy="4351338"/>
              </a:xfrm>
            </p:spPr>
            <p:txBody>
              <a:bodyPr>
                <a:normAutofit lnSpcReduction="10000"/>
              </a:bodyPr>
              <a:lstStyle/>
              <a:p>
                <a:r>
                  <a:rPr lang="en-US" dirty="0"/>
                  <a:t>At equilibrium, </a:t>
                </a:r>
                <a:r>
                  <a:rPr lang="el-GR" dirty="0"/>
                  <a:t>Δ</a:t>
                </a:r>
                <a:r>
                  <a:rPr lang="en-US" dirty="0"/>
                  <a:t>G = 0</a:t>
                </a:r>
              </a:p>
              <a:p>
                <a:pPr lvl="1"/>
                <a:r>
                  <a:rPr lang="en-US" dirty="0"/>
                  <a:t>The sign on ΔG tells you which direction the reaction will move</a:t>
                </a:r>
              </a:p>
              <a:p>
                <a:pPr lvl="2"/>
                <a:r>
                  <a:rPr lang="en-US" dirty="0"/>
                  <a:t>ΔG &lt; 0:  Reaction moves to products</a:t>
                </a:r>
              </a:p>
              <a:p>
                <a:pPr lvl="2"/>
                <a:r>
                  <a:rPr lang="en-US" dirty="0"/>
                  <a:t>ΔG &gt; 0:  Reaction moves to reactants</a:t>
                </a:r>
              </a:p>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m:t>
                    </m:r>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rPr>
                          <m:t>𝑟</m:t>
                        </m:r>
                      </m:sub>
                      <m:sup>
                        <m:r>
                          <a:rPr lang="en-US"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𝑅𝑇𝑙𝑛</m:t>
                    </m:r>
                    <m:d>
                      <m:dPr>
                        <m:ctrlPr>
                          <a:rPr lang="en-US" b="0" i="1" smtClean="0">
                            <a:latin typeface="Cambria Math" panose="02040503050406030204" pitchFamily="18" charset="0"/>
                          </a:rPr>
                        </m:ctrlPr>
                      </m:dPr>
                      <m:e>
                        <m:r>
                          <a:rPr lang="en-US" b="0" i="1" smtClean="0">
                            <a:latin typeface="Cambria Math" panose="02040503050406030204" pitchFamily="18" charset="0"/>
                          </a:rPr>
                          <m:t>𝑄</m:t>
                        </m:r>
                      </m:e>
                    </m:d>
                  </m:oMath>
                </a14:m>
                <a:endParaRPr lang="en-US" dirty="0"/>
              </a:p>
              <a:p>
                <a:pPr lvl="1"/>
                <a:r>
                  <a:rPr lang="en-US" dirty="0"/>
                  <a:t>At any instant in the reaction</a:t>
                </a:r>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rPr>
                          <m:t>𝑟</m:t>
                        </m:r>
                      </m:sub>
                      <m:sup>
                        <m:r>
                          <a:rPr lang="en-US" i="1">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𝑅𝑇𝑙𝑛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𝐾</m:t>
                        </m:r>
                      </m:e>
                    </m:d>
                  </m:oMath>
                </a14:m>
                <a:endParaRPr lang="en-US" dirty="0"/>
              </a:p>
              <a:p>
                <a:pPr lvl="1"/>
                <a:r>
                  <a:rPr lang="en-US" dirty="0"/>
                  <a:t>At Eq</a:t>
                </a:r>
              </a:p>
              <a:p>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ea typeface="Cambria Math" panose="02040503050406030204" pitchFamily="18" charset="0"/>
                                  </a:rPr>
                                  <m:t>𝑟</m:t>
                                </m:r>
                              </m:sub>
                              <m:sup>
                                <m:r>
                                  <a:rPr lang="en-US" b="0" i="1" smtClean="0">
                                    <a:latin typeface="Cambria Math" panose="02040503050406030204" pitchFamily="18" charset="0"/>
                                    <a:ea typeface="Cambria Math" panose="02040503050406030204" pitchFamily="18" charset="0"/>
                                  </a:rPr>
                                  <m:t>°</m:t>
                                </m:r>
                              </m:sup>
                            </m:sSubSup>
                          </m:num>
                          <m:den>
                            <m:r>
                              <a:rPr lang="en-US" b="0" i="1" smtClean="0">
                                <a:latin typeface="Cambria Math" panose="02040503050406030204" pitchFamily="18" charset="0"/>
                              </a:rPr>
                              <m:t>𝑅𝑇</m:t>
                            </m:r>
                          </m:den>
                        </m:f>
                      </m:sup>
                    </m:sSup>
                  </m:oMath>
                </a14:m>
                <a:endParaRPr lang="en-US" dirty="0"/>
              </a:p>
            </p:txBody>
          </p:sp>
        </mc:Choice>
        <mc:Fallback xmlns="">
          <p:sp>
            <p:nvSpPr>
              <p:cNvPr id="3" name="Content Placeholder 2">
                <a:extLst>
                  <a:ext uri="{FF2B5EF4-FFF2-40B4-BE49-F238E27FC236}">
                    <a16:creationId xmlns:a16="http://schemas.microsoft.com/office/drawing/2014/main" id="{FC3FE188-A86C-4F46-A459-EE1B81C5839F}"/>
                  </a:ext>
                </a:extLst>
              </p:cNvPr>
              <p:cNvSpPr>
                <a:spLocks noGrp="1" noRot="1" noChangeAspect="1" noMove="1" noResize="1" noEditPoints="1" noAdjustHandles="1" noChangeArrowheads="1" noChangeShapeType="1" noTextEdit="1"/>
              </p:cNvSpPr>
              <p:nvPr>
                <p:ph idx="1"/>
              </p:nvPr>
            </p:nvSpPr>
            <p:spPr>
              <a:xfrm>
                <a:off x="838200" y="1825625"/>
                <a:ext cx="5944340" cy="4351338"/>
              </a:xfrm>
              <a:blipFill>
                <a:blip r:embed="rId2"/>
                <a:stretch>
                  <a:fillRect l="-1846" t="-3081" r="-20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31C8265D-BD08-415E-811F-4E62BD7FE2C1}"/>
              </a:ext>
            </a:extLst>
          </p:cNvPr>
          <p:cNvPicPr>
            <a:picLocks noChangeAspect="1"/>
          </p:cNvPicPr>
          <p:nvPr/>
        </p:nvPicPr>
        <p:blipFill>
          <a:blip r:embed="rId3"/>
          <a:stretch>
            <a:fillRect/>
          </a:stretch>
        </p:blipFill>
        <p:spPr>
          <a:xfrm>
            <a:off x="7439487" y="396323"/>
            <a:ext cx="4500793" cy="3032677"/>
          </a:xfrm>
          <a:prstGeom prst="rect">
            <a:avLst/>
          </a:prstGeom>
        </p:spPr>
      </p:pic>
      <p:pic>
        <p:nvPicPr>
          <p:cNvPr id="5" name="Picture 4">
            <a:extLst>
              <a:ext uri="{FF2B5EF4-FFF2-40B4-BE49-F238E27FC236}">
                <a16:creationId xmlns:a16="http://schemas.microsoft.com/office/drawing/2014/main" xmlns="" id="{DCB72A7F-585D-4C84-AD59-51C8FFEA6B99}"/>
              </a:ext>
            </a:extLst>
          </p:cNvPr>
          <p:cNvPicPr>
            <a:picLocks noChangeAspect="1"/>
          </p:cNvPicPr>
          <p:nvPr/>
        </p:nvPicPr>
        <p:blipFill rotWithShape="1">
          <a:blip r:embed="rId4"/>
          <a:srcRect t="1137"/>
          <a:stretch/>
        </p:blipFill>
        <p:spPr>
          <a:xfrm>
            <a:off x="7439488" y="3460197"/>
            <a:ext cx="4103008" cy="3003155"/>
          </a:xfrm>
          <a:prstGeom prst="rect">
            <a:avLst/>
          </a:prstGeom>
        </p:spPr>
      </p:pic>
      <p:sp>
        <p:nvSpPr>
          <p:cNvPr id="6" name="Slide Number Placeholder 5"/>
          <p:cNvSpPr>
            <a:spLocks noGrp="1"/>
          </p:cNvSpPr>
          <p:nvPr>
            <p:ph type="sldNum" sz="quarter" idx="12"/>
          </p:nvPr>
        </p:nvSpPr>
        <p:spPr/>
        <p:txBody>
          <a:bodyPr/>
          <a:lstStyle/>
          <a:p>
            <a:fld id="{36CBFCEF-6948-4E8F-B3F3-1AF45B296752}" type="slidenum">
              <a:rPr lang="en-US" smtClean="0"/>
              <a:t>9</a:t>
            </a:fld>
            <a:endParaRPr lang="en-US"/>
          </a:p>
        </p:txBody>
      </p:sp>
    </p:spTree>
    <p:extLst>
      <p:ext uri="{BB962C8B-B14F-4D97-AF65-F5344CB8AC3E}">
        <p14:creationId xmlns:p14="http://schemas.microsoft.com/office/powerpoint/2010/main" val="536191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1159</Words>
  <Application>Microsoft Office PowerPoint</Application>
  <PresentationFormat>Widescreen</PresentationFormat>
  <Paragraphs>295</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 Math</vt:lpstr>
      <vt:lpstr>Office Theme</vt:lpstr>
      <vt:lpstr>Exam 2 Review Chemical Equilibria and Acids &amp; Bases</vt:lpstr>
      <vt:lpstr>Chemical Equilibria</vt:lpstr>
      <vt:lpstr>Acids &amp; Bases</vt:lpstr>
      <vt:lpstr>Activity (ai)</vt:lpstr>
      <vt:lpstr>Mass Action Expression</vt:lpstr>
      <vt:lpstr>Equilibrium Constant</vt:lpstr>
      <vt:lpstr>Manipulating K</vt:lpstr>
      <vt:lpstr>Q and K</vt:lpstr>
      <vt:lpstr>ΔG and Equilibria</vt:lpstr>
      <vt:lpstr>Let’s look at this equation more</vt:lpstr>
      <vt:lpstr>RICE tables</vt:lpstr>
      <vt:lpstr>Van’t Hoff Equation</vt:lpstr>
      <vt:lpstr>Definitions</vt:lpstr>
      <vt:lpstr>Auto-ionization of Water</vt:lpstr>
      <vt:lpstr>Strong vs. Weak Acids and Bases</vt:lpstr>
      <vt:lpstr>Acid vs Base dissociation</vt:lpstr>
      <vt:lpstr>Acid Base Equilibria</vt:lpstr>
      <vt:lpstr>Measures of Acidity and Basicity</vt:lpstr>
      <vt:lpstr>% ionization</vt:lpstr>
      <vt:lpstr>Let’s practice!</vt:lpstr>
      <vt:lpstr>Let’s stick with the rain theme!</vt:lpstr>
      <vt:lpstr>Who’ll Stop the Rain?!</vt:lpstr>
      <vt:lpstr>Time for a tough problem!</vt:lpstr>
      <vt:lpstr>Time for a tough problem!</vt:lpstr>
      <vt:lpstr>Time for a tough problem!</vt:lpstr>
      <vt:lpstr>Time for a tough problem!</vt:lpstr>
      <vt:lpstr>Time for a tough problem!</vt:lpstr>
      <vt:lpstr>Time for a tough problem!</vt:lpstr>
      <vt:lpstr>Good Luck Studying!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Review Week of 9/24-9/28</dc:title>
  <dc:creator>Geoffrey Geberth</dc:creator>
  <cp:lastModifiedBy>Geoffrey Geberth</cp:lastModifiedBy>
  <cp:revision>65</cp:revision>
  <dcterms:created xsi:type="dcterms:W3CDTF">2018-09-28T14:56:25Z</dcterms:created>
  <dcterms:modified xsi:type="dcterms:W3CDTF">2018-10-15T23:16:40Z</dcterms:modified>
</cp:coreProperties>
</file>